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  <p:sldMasterId id="2147484001" r:id="rId2"/>
    <p:sldMasterId id="2147484013" r:id="rId3"/>
    <p:sldMasterId id="2147484174" r:id="rId4"/>
  </p:sldMasterIdLst>
  <p:notesMasterIdLst>
    <p:notesMasterId r:id="rId29"/>
  </p:notesMasterIdLst>
  <p:handoutMasterIdLst>
    <p:handoutMasterId r:id="rId30"/>
  </p:handoutMasterIdLst>
  <p:sldIdLst>
    <p:sldId id="267" r:id="rId5"/>
    <p:sldId id="257" r:id="rId6"/>
    <p:sldId id="258" r:id="rId7"/>
    <p:sldId id="259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92" r:id="rId26"/>
    <p:sldId id="291" r:id="rId27"/>
    <p:sldId id="290" r:id="rId28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01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4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8C6CC-33DB-491E-9978-BE8A858D4A7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51056FD-87D0-46F0-BF86-0A023522AA7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b="1" dirty="0" smtClean="0"/>
            <a:t>Резултати от прилаганите форми и методи за повишаване на грамотността</a:t>
          </a:r>
          <a:endParaRPr lang="bg-BG" sz="1600" b="1" dirty="0"/>
        </a:p>
      </dgm:t>
    </dgm:pt>
    <dgm:pt modelId="{E782EC3E-56BC-4CCB-83E9-DF9E2836EC06}" type="parTrans" cxnId="{348E3ABF-F9F7-4037-BBBF-7BE6A80DBD7F}">
      <dgm:prSet/>
      <dgm:spPr/>
      <dgm:t>
        <a:bodyPr/>
        <a:lstStyle/>
        <a:p>
          <a:endParaRPr lang="bg-BG"/>
        </a:p>
      </dgm:t>
    </dgm:pt>
    <dgm:pt modelId="{8F1F1202-EDAD-4455-8D8E-334F47FB2177}" type="sibTrans" cxnId="{348E3ABF-F9F7-4037-BBBF-7BE6A80DBD7F}">
      <dgm:prSet/>
      <dgm:spPr/>
      <dgm:t>
        <a:bodyPr/>
        <a:lstStyle/>
        <a:p>
          <a:endParaRPr lang="bg-BG"/>
        </a:p>
      </dgm:t>
    </dgm:pt>
    <dgm:pt modelId="{410A516C-3FCA-4FC5-AC49-36F69160ED0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dirty="0" smtClean="0">
              <a:latin typeface="Times New Roman"/>
              <a:cs typeface="Times New Roman"/>
            </a:rPr>
            <a:t>*</a:t>
          </a:r>
          <a:r>
            <a:rPr lang="bg-BG" sz="1600" dirty="0" smtClean="0"/>
            <a:t>създаване мотивация за учене</a:t>
          </a:r>
          <a:endParaRPr lang="bg-BG" sz="1600" dirty="0"/>
        </a:p>
      </dgm:t>
    </dgm:pt>
    <dgm:pt modelId="{4EE7D0A3-157C-413E-9362-9444C9473A5E}" type="parTrans" cxnId="{1982F563-1A44-4B0F-B6C3-F1360371CB06}">
      <dgm:prSet/>
      <dgm:spPr/>
      <dgm:t>
        <a:bodyPr/>
        <a:lstStyle/>
        <a:p>
          <a:endParaRPr lang="bg-BG"/>
        </a:p>
      </dgm:t>
    </dgm:pt>
    <dgm:pt modelId="{9E4CBC61-16A6-4B5C-8395-0CA9FD28AFEF}" type="sibTrans" cxnId="{1982F563-1A44-4B0F-B6C3-F1360371CB06}">
      <dgm:prSet/>
      <dgm:spPr/>
      <dgm:t>
        <a:bodyPr/>
        <a:lstStyle/>
        <a:p>
          <a:endParaRPr lang="bg-BG"/>
        </a:p>
      </dgm:t>
    </dgm:pt>
    <dgm:pt modelId="{CF2CEF2B-D4C6-4171-8502-3F898AB047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dirty="0" smtClean="0">
              <a:latin typeface="Times New Roman"/>
              <a:cs typeface="Times New Roman"/>
            </a:rPr>
            <a:t>*</a:t>
          </a:r>
          <a:r>
            <a:rPr lang="bg-BG" sz="1600" dirty="0" smtClean="0"/>
            <a:t>дълготрайно запомняне</a:t>
          </a:r>
          <a:endParaRPr lang="bg-BG" sz="1600" dirty="0"/>
        </a:p>
      </dgm:t>
    </dgm:pt>
    <dgm:pt modelId="{285F4C33-BA9A-489E-9C2A-040863075B14}" type="parTrans" cxnId="{5D3D7307-68DA-45AF-A3A6-F7589CFC7A45}">
      <dgm:prSet/>
      <dgm:spPr/>
      <dgm:t>
        <a:bodyPr/>
        <a:lstStyle/>
        <a:p>
          <a:endParaRPr lang="bg-BG"/>
        </a:p>
      </dgm:t>
    </dgm:pt>
    <dgm:pt modelId="{DDC0F388-E564-4BC7-9806-2AFFD01472F4}" type="sibTrans" cxnId="{5D3D7307-68DA-45AF-A3A6-F7589CFC7A45}">
      <dgm:prSet/>
      <dgm:spPr/>
      <dgm:t>
        <a:bodyPr/>
        <a:lstStyle/>
        <a:p>
          <a:endParaRPr lang="bg-BG"/>
        </a:p>
      </dgm:t>
    </dgm:pt>
    <dgm:pt modelId="{7B72650C-F405-4CBD-B483-E1C342FB197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dirty="0" smtClean="0">
              <a:latin typeface="Times New Roman"/>
              <a:cs typeface="Times New Roman"/>
            </a:rPr>
            <a:t>*</a:t>
          </a:r>
          <a:r>
            <a:rPr lang="bg-BG" sz="1600" dirty="0" smtClean="0"/>
            <a:t>положителна самооценка</a:t>
          </a:r>
          <a:endParaRPr lang="bg-BG" sz="1600" dirty="0"/>
        </a:p>
      </dgm:t>
    </dgm:pt>
    <dgm:pt modelId="{2D74A7ED-4931-4B2E-B97F-6223988EB390}" type="parTrans" cxnId="{6D517E29-3BD1-482D-8C6F-B397138F9517}">
      <dgm:prSet/>
      <dgm:spPr/>
      <dgm:t>
        <a:bodyPr/>
        <a:lstStyle/>
        <a:p>
          <a:endParaRPr lang="bg-BG"/>
        </a:p>
      </dgm:t>
    </dgm:pt>
    <dgm:pt modelId="{BA38B8D7-2A02-4C2C-9A90-64BFB3BBFB64}" type="sibTrans" cxnId="{6D517E29-3BD1-482D-8C6F-B397138F9517}">
      <dgm:prSet/>
      <dgm:spPr/>
      <dgm:t>
        <a:bodyPr/>
        <a:lstStyle/>
        <a:p>
          <a:endParaRPr lang="bg-BG"/>
        </a:p>
      </dgm:t>
    </dgm:pt>
    <dgm:pt modelId="{85C0282B-07F9-406D-9523-2D36725693A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dirty="0" smtClean="0">
              <a:latin typeface="Times New Roman"/>
              <a:cs typeface="Times New Roman"/>
            </a:rPr>
            <a:t>*</a:t>
          </a:r>
          <a:r>
            <a:rPr lang="bg-BG" sz="1600" dirty="0" smtClean="0"/>
            <a:t>социални способности</a:t>
          </a:r>
          <a:endParaRPr lang="bg-BG" sz="1600" dirty="0"/>
        </a:p>
      </dgm:t>
    </dgm:pt>
    <dgm:pt modelId="{6C3AF8A5-5BA7-4D21-8F20-C8A9ED212DE1}" type="parTrans" cxnId="{B7DF0E16-4259-484A-A585-CEE83FB243D1}">
      <dgm:prSet/>
      <dgm:spPr/>
      <dgm:t>
        <a:bodyPr/>
        <a:lstStyle/>
        <a:p>
          <a:endParaRPr lang="bg-BG"/>
        </a:p>
      </dgm:t>
    </dgm:pt>
    <dgm:pt modelId="{1A4FCAFC-83E0-490A-83C5-6CE4FD0CB7D8}" type="sibTrans" cxnId="{B7DF0E16-4259-484A-A585-CEE83FB243D1}">
      <dgm:prSet/>
      <dgm:spPr/>
      <dgm:t>
        <a:bodyPr/>
        <a:lstStyle/>
        <a:p>
          <a:endParaRPr lang="bg-BG"/>
        </a:p>
      </dgm:t>
    </dgm:pt>
    <dgm:pt modelId="{6C261583-541C-471D-9AF1-4F40EA6730A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dirty="0" smtClean="0">
              <a:latin typeface="Times New Roman"/>
              <a:cs typeface="Times New Roman"/>
            </a:rPr>
            <a:t>*</a:t>
          </a:r>
          <a:r>
            <a:rPr lang="bg-BG" sz="1600" dirty="0" smtClean="0"/>
            <a:t>позитивно отношение към ученето и учителя</a:t>
          </a:r>
          <a:endParaRPr lang="bg-BG" sz="1600" dirty="0"/>
        </a:p>
      </dgm:t>
    </dgm:pt>
    <dgm:pt modelId="{AF2F5A01-E4E0-4F5B-907D-C90B30C2A09A}" type="parTrans" cxnId="{2C13E149-0115-4C71-BAEB-9ED86BDF1FAF}">
      <dgm:prSet/>
      <dgm:spPr/>
      <dgm:t>
        <a:bodyPr/>
        <a:lstStyle/>
        <a:p>
          <a:endParaRPr lang="bg-BG"/>
        </a:p>
      </dgm:t>
    </dgm:pt>
    <dgm:pt modelId="{A3AF1B83-9882-43E7-A00C-3394D234EEB4}" type="sibTrans" cxnId="{2C13E149-0115-4C71-BAEB-9ED86BDF1FAF}">
      <dgm:prSet/>
      <dgm:spPr/>
      <dgm:t>
        <a:bodyPr/>
        <a:lstStyle/>
        <a:p>
          <a:endParaRPr lang="bg-BG"/>
        </a:p>
      </dgm:t>
    </dgm:pt>
    <dgm:pt modelId="{A865E636-0C4E-4FBD-822A-77EB9239595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dirty="0" smtClean="0">
              <a:latin typeface="Times New Roman"/>
              <a:cs typeface="Times New Roman"/>
            </a:rPr>
            <a:t>*</a:t>
          </a:r>
          <a:r>
            <a:rPr lang="bg-BG" sz="1600" dirty="0" smtClean="0"/>
            <a:t>толерантност, взаимопомощ, уважение към труда на другия</a:t>
          </a:r>
          <a:endParaRPr lang="bg-BG" sz="1600" dirty="0"/>
        </a:p>
      </dgm:t>
    </dgm:pt>
    <dgm:pt modelId="{6D514146-D5A8-4BBA-BAE5-E1931C9489B6}" type="parTrans" cxnId="{90F7B820-7866-479F-B87D-DA43183E4C8E}">
      <dgm:prSet/>
      <dgm:spPr/>
      <dgm:t>
        <a:bodyPr/>
        <a:lstStyle/>
        <a:p>
          <a:endParaRPr lang="bg-BG"/>
        </a:p>
      </dgm:t>
    </dgm:pt>
    <dgm:pt modelId="{82EC266F-D35D-42C4-976E-00CD76C6E9DD}" type="sibTrans" cxnId="{90F7B820-7866-479F-B87D-DA43183E4C8E}">
      <dgm:prSet/>
      <dgm:spPr/>
      <dgm:t>
        <a:bodyPr/>
        <a:lstStyle/>
        <a:p>
          <a:endParaRPr lang="bg-BG"/>
        </a:p>
      </dgm:t>
    </dgm:pt>
    <dgm:pt modelId="{2BCA63EB-3DF2-48BF-8885-27FC63D01DF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600" dirty="0" smtClean="0">
              <a:latin typeface="Times New Roman"/>
              <a:cs typeface="Times New Roman"/>
            </a:rPr>
            <a:t>*</a:t>
          </a:r>
          <a:r>
            <a:rPr lang="bg-BG" sz="1600" dirty="0" smtClean="0"/>
            <a:t>реализиране на социални и културни цели</a:t>
          </a:r>
          <a:endParaRPr lang="bg-BG" sz="1600" dirty="0"/>
        </a:p>
      </dgm:t>
    </dgm:pt>
    <dgm:pt modelId="{57C877ED-6536-4DD0-ACCB-3AB7CE9A2ABD}" type="parTrans" cxnId="{D9501CC3-E588-4C16-8EB7-72BC4211371A}">
      <dgm:prSet/>
      <dgm:spPr/>
      <dgm:t>
        <a:bodyPr/>
        <a:lstStyle/>
        <a:p>
          <a:endParaRPr lang="bg-BG"/>
        </a:p>
      </dgm:t>
    </dgm:pt>
    <dgm:pt modelId="{0056713D-85C9-4BC8-92FF-3EA8342422A1}" type="sibTrans" cxnId="{D9501CC3-E588-4C16-8EB7-72BC4211371A}">
      <dgm:prSet/>
      <dgm:spPr/>
      <dgm:t>
        <a:bodyPr/>
        <a:lstStyle/>
        <a:p>
          <a:endParaRPr lang="bg-BG"/>
        </a:p>
      </dgm:t>
    </dgm:pt>
    <dgm:pt modelId="{677A9DBB-0CD7-4762-B5E5-FB742B69BA78}" type="pres">
      <dgm:prSet presAssocID="{F668C6CC-33DB-491E-9978-BE8A858D4A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E9779C9-A32A-44C4-8F68-D0D342C2215E}" type="pres">
      <dgm:prSet presAssocID="{051056FD-87D0-46F0-BF86-0A023522AA7B}" presName="centerShape" presStyleLbl="node0" presStyleIdx="0" presStyleCnt="1" custScaleX="180016" custScaleY="199624"/>
      <dgm:spPr/>
      <dgm:t>
        <a:bodyPr/>
        <a:lstStyle/>
        <a:p>
          <a:endParaRPr lang="bg-BG"/>
        </a:p>
      </dgm:t>
    </dgm:pt>
    <dgm:pt modelId="{4A948B5D-DF50-4558-85CF-47C9D4C57443}" type="pres">
      <dgm:prSet presAssocID="{4EE7D0A3-157C-413E-9362-9444C9473A5E}" presName="parTrans" presStyleLbl="sibTrans2D1" presStyleIdx="0" presStyleCnt="7"/>
      <dgm:spPr/>
      <dgm:t>
        <a:bodyPr/>
        <a:lstStyle/>
        <a:p>
          <a:endParaRPr lang="bg-BG"/>
        </a:p>
      </dgm:t>
    </dgm:pt>
    <dgm:pt modelId="{94DA5661-08F4-4CC8-99C6-B49144C8A5C1}" type="pres">
      <dgm:prSet presAssocID="{4EE7D0A3-157C-413E-9362-9444C9473A5E}" presName="connectorText" presStyleLbl="sibTrans2D1" presStyleIdx="0" presStyleCnt="7"/>
      <dgm:spPr/>
      <dgm:t>
        <a:bodyPr/>
        <a:lstStyle/>
        <a:p>
          <a:endParaRPr lang="bg-BG"/>
        </a:p>
      </dgm:t>
    </dgm:pt>
    <dgm:pt modelId="{E77D562B-DB1E-4778-B821-C7B67B8B2FE5}" type="pres">
      <dgm:prSet presAssocID="{410A516C-3FCA-4FC5-AC49-36F69160ED09}" presName="node" presStyleLbl="node1" presStyleIdx="0" presStyleCnt="7" custScaleX="11268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2823B1D-95AC-431D-8719-F96613A3D27D}" type="pres">
      <dgm:prSet presAssocID="{285F4C33-BA9A-489E-9C2A-040863075B14}" presName="parTrans" presStyleLbl="sibTrans2D1" presStyleIdx="1" presStyleCnt="7"/>
      <dgm:spPr/>
      <dgm:t>
        <a:bodyPr/>
        <a:lstStyle/>
        <a:p>
          <a:endParaRPr lang="bg-BG"/>
        </a:p>
      </dgm:t>
    </dgm:pt>
    <dgm:pt modelId="{4588166F-CFFC-469A-A413-D27E7FB246F7}" type="pres">
      <dgm:prSet presAssocID="{285F4C33-BA9A-489E-9C2A-040863075B14}" presName="connectorText" presStyleLbl="sibTrans2D1" presStyleIdx="1" presStyleCnt="7"/>
      <dgm:spPr/>
      <dgm:t>
        <a:bodyPr/>
        <a:lstStyle/>
        <a:p>
          <a:endParaRPr lang="bg-BG"/>
        </a:p>
      </dgm:t>
    </dgm:pt>
    <dgm:pt modelId="{558D4463-A944-42C0-B9AB-F1DC19E8F4D4}" type="pres">
      <dgm:prSet presAssocID="{CF2CEF2B-D4C6-4171-8502-3F898AB04786}" presName="node" presStyleLbl="node1" presStyleIdx="1" presStyleCnt="7" custScaleX="1138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3C81988-E5AE-4B67-AA13-DC7DC6587196}" type="pres">
      <dgm:prSet presAssocID="{6C3AF8A5-5BA7-4D21-8F20-C8A9ED212DE1}" presName="parTrans" presStyleLbl="sibTrans2D1" presStyleIdx="2" presStyleCnt="7"/>
      <dgm:spPr/>
      <dgm:t>
        <a:bodyPr/>
        <a:lstStyle/>
        <a:p>
          <a:endParaRPr lang="bg-BG"/>
        </a:p>
      </dgm:t>
    </dgm:pt>
    <dgm:pt modelId="{C139607D-7A12-4F6E-8B61-EF2F2CE77B6A}" type="pres">
      <dgm:prSet presAssocID="{6C3AF8A5-5BA7-4D21-8F20-C8A9ED212DE1}" presName="connectorText" presStyleLbl="sibTrans2D1" presStyleIdx="2" presStyleCnt="7"/>
      <dgm:spPr/>
      <dgm:t>
        <a:bodyPr/>
        <a:lstStyle/>
        <a:p>
          <a:endParaRPr lang="bg-BG"/>
        </a:p>
      </dgm:t>
    </dgm:pt>
    <dgm:pt modelId="{9E01BCC7-EE4D-4C4D-8C16-BE801F410F8F}" type="pres">
      <dgm:prSet presAssocID="{85C0282B-07F9-406D-9523-2D36725693A0}" presName="node" presStyleLbl="node1" presStyleIdx="2" presStyleCnt="7" custScaleX="107946" custScaleY="11256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D10B41D-E932-4982-BAF0-59B28D792B30}" type="pres">
      <dgm:prSet presAssocID="{2D74A7ED-4931-4B2E-B97F-6223988EB390}" presName="parTrans" presStyleLbl="sibTrans2D1" presStyleIdx="3" presStyleCnt="7"/>
      <dgm:spPr/>
      <dgm:t>
        <a:bodyPr/>
        <a:lstStyle/>
        <a:p>
          <a:endParaRPr lang="bg-BG"/>
        </a:p>
      </dgm:t>
    </dgm:pt>
    <dgm:pt modelId="{5EF6A93E-9D47-4EA9-8B59-606F227C2407}" type="pres">
      <dgm:prSet presAssocID="{2D74A7ED-4931-4B2E-B97F-6223988EB390}" presName="connectorText" presStyleLbl="sibTrans2D1" presStyleIdx="3" presStyleCnt="7"/>
      <dgm:spPr/>
      <dgm:t>
        <a:bodyPr/>
        <a:lstStyle/>
        <a:p>
          <a:endParaRPr lang="bg-BG"/>
        </a:p>
      </dgm:t>
    </dgm:pt>
    <dgm:pt modelId="{464EBAFD-ECB9-4AA1-80B6-7BBB31014595}" type="pres">
      <dgm:prSet presAssocID="{7B72650C-F405-4CBD-B483-E1C342FB1976}" presName="node" presStyleLbl="node1" presStyleIdx="3" presStyleCnt="7" custScaleX="109321" custScaleY="10323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169FDC3-5065-4223-AAA4-0911429ED408}" type="pres">
      <dgm:prSet presAssocID="{AF2F5A01-E4E0-4F5B-907D-C90B30C2A09A}" presName="parTrans" presStyleLbl="sibTrans2D1" presStyleIdx="4" presStyleCnt="7"/>
      <dgm:spPr/>
      <dgm:t>
        <a:bodyPr/>
        <a:lstStyle/>
        <a:p>
          <a:endParaRPr lang="bg-BG"/>
        </a:p>
      </dgm:t>
    </dgm:pt>
    <dgm:pt modelId="{56456BB8-AFAB-4ACA-B62C-F9C4C042A55C}" type="pres">
      <dgm:prSet presAssocID="{AF2F5A01-E4E0-4F5B-907D-C90B30C2A09A}" presName="connectorText" presStyleLbl="sibTrans2D1" presStyleIdx="4" presStyleCnt="7"/>
      <dgm:spPr/>
      <dgm:t>
        <a:bodyPr/>
        <a:lstStyle/>
        <a:p>
          <a:endParaRPr lang="bg-BG"/>
        </a:p>
      </dgm:t>
    </dgm:pt>
    <dgm:pt modelId="{FE216F4D-292C-421E-99F9-44A029F5E07B}" type="pres">
      <dgm:prSet presAssocID="{6C261583-541C-471D-9AF1-4F40EA6730AD}" presName="node" presStyleLbl="node1" presStyleIdx="4" presStyleCnt="7" custScaleX="11286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E5AA1D-963E-47AC-AD02-953E21A6D307}" type="pres">
      <dgm:prSet presAssocID="{6D514146-D5A8-4BBA-BAE5-E1931C9489B6}" presName="parTrans" presStyleLbl="sibTrans2D1" presStyleIdx="5" presStyleCnt="7"/>
      <dgm:spPr/>
      <dgm:t>
        <a:bodyPr/>
        <a:lstStyle/>
        <a:p>
          <a:endParaRPr lang="bg-BG"/>
        </a:p>
      </dgm:t>
    </dgm:pt>
    <dgm:pt modelId="{22159A95-0F31-4821-86B2-E8E6B4F81BDD}" type="pres">
      <dgm:prSet presAssocID="{6D514146-D5A8-4BBA-BAE5-E1931C9489B6}" presName="connectorText" presStyleLbl="sibTrans2D1" presStyleIdx="5" presStyleCnt="7"/>
      <dgm:spPr/>
      <dgm:t>
        <a:bodyPr/>
        <a:lstStyle/>
        <a:p>
          <a:endParaRPr lang="bg-BG"/>
        </a:p>
      </dgm:t>
    </dgm:pt>
    <dgm:pt modelId="{16A3F2CF-5806-4C9C-9756-73D04EE4DD2C}" type="pres">
      <dgm:prSet presAssocID="{A865E636-0C4E-4FBD-822A-77EB9239595B}" presName="node" presStyleLbl="node1" presStyleIdx="5" presStyleCnt="7" custScaleX="124088" custScaleY="1178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FDBD858-C08F-4056-B598-E0C2BBA3AA0E}" type="pres">
      <dgm:prSet presAssocID="{57C877ED-6536-4DD0-ACCB-3AB7CE9A2ABD}" presName="parTrans" presStyleLbl="sibTrans2D1" presStyleIdx="6" presStyleCnt="7"/>
      <dgm:spPr/>
      <dgm:t>
        <a:bodyPr/>
        <a:lstStyle/>
        <a:p>
          <a:endParaRPr lang="bg-BG"/>
        </a:p>
      </dgm:t>
    </dgm:pt>
    <dgm:pt modelId="{5604F6C9-D8D7-4B12-868D-BEBC6F31D3CF}" type="pres">
      <dgm:prSet presAssocID="{57C877ED-6536-4DD0-ACCB-3AB7CE9A2ABD}" presName="connectorText" presStyleLbl="sibTrans2D1" presStyleIdx="6" presStyleCnt="7"/>
      <dgm:spPr/>
      <dgm:t>
        <a:bodyPr/>
        <a:lstStyle/>
        <a:p>
          <a:endParaRPr lang="bg-BG"/>
        </a:p>
      </dgm:t>
    </dgm:pt>
    <dgm:pt modelId="{6FB24A14-F40B-47F9-B260-CB1CB3D1B2DD}" type="pres">
      <dgm:prSet presAssocID="{2BCA63EB-3DF2-48BF-8885-27FC63D01DFE}" presName="node" presStyleLbl="node1" presStyleIdx="6" presStyleCnt="7" custScaleX="12647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EA2CA94-AB81-4C75-9D43-5AD70D8249A2}" type="presOf" srcId="{2BCA63EB-3DF2-48BF-8885-27FC63D01DFE}" destId="{6FB24A14-F40B-47F9-B260-CB1CB3D1B2DD}" srcOrd="0" destOrd="0" presId="urn:microsoft.com/office/officeart/2005/8/layout/radial5"/>
    <dgm:cxn modelId="{49FA5A8D-6453-45FF-8623-8273C2E47876}" type="presOf" srcId="{4EE7D0A3-157C-413E-9362-9444C9473A5E}" destId="{94DA5661-08F4-4CC8-99C6-B49144C8A5C1}" srcOrd="1" destOrd="0" presId="urn:microsoft.com/office/officeart/2005/8/layout/radial5"/>
    <dgm:cxn modelId="{201EF055-4480-4E38-A547-E474FA56793B}" type="presOf" srcId="{57C877ED-6536-4DD0-ACCB-3AB7CE9A2ABD}" destId="{3FDBD858-C08F-4056-B598-E0C2BBA3AA0E}" srcOrd="0" destOrd="0" presId="urn:microsoft.com/office/officeart/2005/8/layout/radial5"/>
    <dgm:cxn modelId="{5A0FDF59-923B-405D-A441-0C1835FB6E9D}" type="presOf" srcId="{AF2F5A01-E4E0-4F5B-907D-C90B30C2A09A}" destId="{F169FDC3-5065-4223-AAA4-0911429ED408}" srcOrd="0" destOrd="0" presId="urn:microsoft.com/office/officeart/2005/8/layout/radial5"/>
    <dgm:cxn modelId="{6D517E29-3BD1-482D-8C6F-B397138F9517}" srcId="{051056FD-87D0-46F0-BF86-0A023522AA7B}" destId="{7B72650C-F405-4CBD-B483-E1C342FB1976}" srcOrd="3" destOrd="0" parTransId="{2D74A7ED-4931-4B2E-B97F-6223988EB390}" sibTransId="{BA38B8D7-2A02-4C2C-9A90-64BFB3BBFB64}"/>
    <dgm:cxn modelId="{D408F636-4851-49A7-B55D-EABE0AB38DF9}" type="presOf" srcId="{6D514146-D5A8-4BBA-BAE5-E1931C9489B6}" destId="{22159A95-0F31-4821-86B2-E8E6B4F81BDD}" srcOrd="1" destOrd="0" presId="urn:microsoft.com/office/officeart/2005/8/layout/radial5"/>
    <dgm:cxn modelId="{2E0064BA-7A75-4C04-8CFA-354BAAFC0CAD}" type="presOf" srcId="{7B72650C-F405-4CBD-B483-E1C342FB1976}" destId="{464EBAFD-ECB9-4AA1-80B6-7BBB31014595}" srcOrd="0" destOrd="0" presId="urn:microsoft.com/office/officeart/2005/8/layout/radial5"/>
    <dgm:cxn modelId="{2C13E149-0115-4C71-BAEB-9ED86BDF1FAF}" srcId="{051056FD-87D0-46F0-BF86-0A023522AA7B}" destId="{6C261583-541C-471D-9AF1-4F40EA6730AD}" srcOrd="4" destOrd="0" parTransId="{AF2F5A01-E4E0-4F5B-907D-C90B30C2A09A}" sibTransId="{A3AF1B83-9882-43E7-A00C-3394D234EEB4}"/>
    <dgm:cxn modelId="{74879DBA-03E7-4E68-9A23-582982AA86AA}" type="presOf" srcId="{6C261583-541C-471D-9AF1-4F40EA6730AD}" destId="{FE216F4D-292C-421E-99F9-44A029F5E07B}" srcOrd="0" destOrd="0" presId="urn:microsoft.com/office/officeart/2005/8/layout/radial5"/>
    <dgm:cxn modelId="{348E3ABF-F9F7-4037-BBBF-7BE6A80DBD7F}" srcId="{F668C6CC-33DB-491E-9978-BE8A858D4A71}" destId="{051056FD-87D0-46F0-BF86-0A023522AA7B}" srcOrd="0" destOrd="0" parTransId="{E782EC3E-56BC-4CCB-83E9-DF9E2836EC06}" sibTransId="{8F1F1202-EDAD-4455-8D8E-334F47FB2177}"/>
    <dgm:cxn modelId="{96127742-1C49-4E56-9A51-2A80DB21DED7}" type="presOf" srcId="{285F4C33-BA9A-489E-9C2A-040863075B14}" destId="{4588166F-CFFC-469A-A413-D27E7FB246F7}" srcOrd="1" destOrd="0" presId="urn:microsoft.com/office/officeart/2005/8/layout/radial5"/>
    <dgm:cxn modelId="{B7DF0E16-4259-484A-A585-CEE83FB243D1}" srcId="{051056FD-87D0-46F0-BF86-0A023522AA7B}" destId="{85C0282B-07F9-406D-9523-2D36725693A0}" srcOrd="2" destOrd="0" parTransId="{6C3AF8A5-5BA7-4D21-8F20-C8A9ED212DE1}" sibTransId="{1A4FCAFC-83E0-490A-83C5-6CE4FD0CB7D8}"/>
    <dgm:cxn modelId="{246490C9-C4B9-4A58-86BD-EF163F0E9EBF}" type="presOf" srcId="{85C0282B-07F9-406D-9523-2D36725693A0}" destId="{9E01BCC7-EE4D-4C4D-8C16-BE801F410F8F}" srcOrd="0" destOrd="0" presId="urn:microsoft.com/office/officeart/2005/8/layout/radial5"/>
    <dgm:cxn modelId="{BA21812D-D021-4A65-B3B8-6836D9239ACC}" type="presOf" srcId="{AF2F5A01-E4E0-4F5B-907D-C90B30C2A09A}" destId="{56456BB8-AFAB-4ACA-B62C-F9C4C042A55C}" srcOrd="1" destOrd="0" presId="urn:microsoft.com/office/officeart/2005/8/layout/radial5"/>
    <dgm:cxn modelId="{486599FA-02AA-49FD-A295-4C664A28815C}" type="presOf" srcId="{285F4C33-BA9A-489E-9C2A-040863075B14}" destId="{D2823B1D-95AC-431D-8719-F96613A3D27D}" srcOrd="0" destOrd="0" presId="urn:microsoft.com/office/officeart/2005/8/layout/radial5"/>
    <dgm:cxn modelId="{235D0014-86DD-4258-BBE0-37E814A79773}" type="presOf" srcId="{2D74A7ED-4931-4B2E-B97F-6223988EB390}" destId="{5EF6A93E-9D47-4EA9-8B59-606F227C2407}" srcOrd="1" destOrd="0" presId="urn:microsoft.com/office/officeart/2005/8/layout/radial5"/>
    <dgm:cxn modelId="{AC4DBB82-9E50-43A5-B09F-9B7543566652}" type="presOf" srcId="{410A516C-3FCA-4FC5-AC49-36F69160ED09}" destId="{E77D562B-DB1E-4778-B821-C7B67B8B2FE5}" srcOrd="0" destOrd="0" presId="urn:microsoft.com/office/officeart/2005/8/layout/radial5"/>
    <dgm:cxn modelId="{54247493-FA5C-4ED8-8068-24ED7A7B3D3B}" type="presOf" srcId="{6C3AF8A5-5BA7-4D21-8F20-C8A9ED212DE1}" destId="{C139607D-7A12-4F6E-8B61-EF2F2CE77B6A}" srcOrd="1" destOrd="0" presId="urn:microsoft.com/office/officeart/2005/8/layout/radial5"/>
    <dgm:cxn modelId="{CE8EFA7A-7E98-47C3-B256-20AEFBC3A8AA}" type="presOf" srcId="{4EE7D0A3-157C-413E-9362-9444C9473A5E}" destId="{4A948B5D-DF50-4558-85CF-47C9D4C57443}" srcOrd="0" destOrd="0" presId="urn:microsoft.com/office/officeart/2005/8/layout/radial5"/>
    <dgm:cxn modelId="{D830F7CC-DD63-4D57-848A-10F0444DD827}" type="presOf" srcId="{6D514146-D5A8-4BBA-BAE5-E1931C9489B6}" destId="{7FE5AA1D-963E-47AC-AD02-953E21A6D307}" srcOrd="0" destOrd="0" presId="urn:microsoft.com/office/officeart/2005/8/layout/radial5"/>
    <dgm:cxn modelId="{75C6E463-D4D2-4FB4-9C3C-D7D561C6B594}" type="presOf" srcId="{2D74A7ED-4931-4B2E-B97F-6223988EB390}" destId="{7D10B41D-E932-4982-BAF0-59B28D792B30}" srcOrd="0" destOrd="0" presId="urn:microsoft.com/office/officeart/2005/8/layout/radial5"/>
    <dgm:cxn modelId="{EA39DE4B-4A4D-49C5-9428-19081AD9DB74}" type="presOf" srcId="{F668C6CC-33DB-491E-9978-BE8A858D4A71}" destId="{677A9DBB-0CD7-4762-B5E5-FB742B69BA78}" srcOrd="0" destOrd="0" presId="urn:microsoft.com/office/officeart/2005/8/layout/radial5"/>
    <dgm:cxn modelId="{63F6FA5B-7928-49A9-9E2C-E17006A0E720}" type="presOf" srcId="{CF2CEF2B-D4C6-4171-8502-3F898AB04786}" destId="{558D4463-A944-42C0-B9AB-F1DC19E8F4D4}" srcOrd="0" destOrd="0" presId="urn:microsoft.com/office/officeart/2005/8/layout/radial5"/>
    <dgm:cxn modelId="{5D3D7307-68DA-45AF-A3A6-F7589CFC7A45}" srcId="{051056FD-87D0-46F0-BF86-0A023522AA7B}" destId="{CF2CEF2B-D4C6-4171-8502-3F898AB04786}" srcOrd="1" destOrd="0" parTransId="{285F4C33-BA9A-489E-9C2A-040863075B14}" sibTransId="{DDC0F388-E564-4BC7-9806-2AFFD01472F4}"/>
    <dgm:cxn modelId="{1ED121E7-9102-4E89-8E36-FC41439A33F0}" type="presOf" srcId="{6C3AF8A5-5BA7-4D21-8F20-C8A9ED212DE1}" destId="{A3C81988-E5AE-4B67-AA13-DC7DC6587196}" srcOrd="0" destOrd="0" presId="urn:microsoft.com/office/officeart/2005/8/layout/radial5"/>
    <dgm:cxn modelId="{6F742F61-E586-4AAB-807A-B3E8FE1C7C92}" type="presOf" srcId="{A865E636-0C4E-4FBD-822A-77EB9239595B}" destId="{16A3F2CF-5806-4C9C-9756-73D04EE4DD2C}" srcOrd="0" destOrd="0" presId="urn:microsoft.com/office/officeart/2005/8/layout/radial5"/>
    <dgm:cxn modelId="{D9501CC3-E588-4C16-8EB7-72BC4211371A}" srcId="{051056FD-87D0-46F0-BF86-0A023522AA7B}" destId="{2BCA63EB-3DF2-48BF-8885-27FC63D01DFE}" srcOrd="6" destOrd="0" parTransId="{57C877ED-6536-4DD0-ACCB-3AB7CE9A2ABD}" sibTransId="{0056713D-85C9-4BC8-92FF-3EA8342422A1}"/>
    <dgm:cxn modelId="{1982F563-1A44-4B0F-B6C3-F1360371CB06}" srcId="{051056FD-87D0-46F0-BF86-0A023522AA7B}" destId="{410A516C-3FCA-4FC5-AC49-36F69160ED09}" srcOrd="0" destOrd="0" parTransId="{4EE7D0A3-157C-413E-9362-9444C9473A5E}" sibTransId="{9E4CBC61-16A6-4B5C-8395-0CA9FD28AFEF}"/>
    <dgm:cxn modelId="{90F7B820-7866-479F-B87D-DA43183E4C8E}" srcId="{051056FD-87D0-46F0-BF86-0A023522AA7B}" destId="{A865E636-0C4E-4FBD-822A-77EB9239595B}" srcOrd="5" destOrd="0" parTransId="{6D514146-D5A8-4BBA-BAE5-E1931C9489B6}" sibTransId="{82EC266F-D35D-42C4-976E-00CD76C6E9DD}"/>
    <dgm:cxn modelId="{C6F612D4-9513-4B63-9DB5-5691D6C6FB83}" type="presOf" srcId="{051056FD-87D0-46F0-BF86-0A023522AA7B}" destId="{EE9779C9-A32A-44C4-8F68-D0D342C2215E}" srcOrd="0" destOrd="0" presId="urn:microsoft.com/office/officeart/2005/8/layout/radial5"/>
    <dgm:cxn modelId="{5FA17FB3-164E-45C8-8C5F-AAAC4445499B}" type="presOf" srcId="{57C877ED-6536-4DD0-ACCB-3AB7CE9A2ABD}" destId="{5604F6C9-D8D7-4B12-868D-BEBC6F31D3CF}" srcOrd="1" destOrd="0" presId="urn:microsoft.com/office/officeart/2005/8/layout/radial5"/>
    <dgm:cxn modelId="{E1D9FE4C-8096-4867-946F-0247B33A4814}" type="presParOf" srcId="{677A9DBB-0CD7-4762-B5E5-FB742B69BA78}" destId="{EE9779C9-A32A-44C4-8F68-D0D342C2215E}" srcOrd="0" destOrd="0" presId="urn:microsoft.com/office/officeart/2005/8/layout/radial5"/>
    <dgm:cxn modelId="{D6852B84-084E-41F9-80C1-A97F05B64C9E}" type="presParOf" srcId="{677A9DBB-0CD7-4762-B5E5-FB742B69BA78}" destId="{4A948B5D-DF50-4558-85CF-47C9D4C57443}" srcOrd="1" destOrd="0" presId="urn:microsoft.com/office/officeart/2005/8/layout/radial5"/>
    <dgm:cxn modelId="{AE6F886C-853F-400C-9213-FDA25B8DD128}" type="presParOf" srcId="{4A948B5D-DF50-4558-85CF-47C9D4C57443}" destId="{94DA5661-08F4-4CC8-99C6-B49144C8A5C1}" srcOrd="0" destOrd="0" presId="urn:microsoft.com/office/officeart/2005/8/layout/radial5"/>
    <dgm:cxn modelId="{C28B2E99-E42C-4E8A-A1BB-F654D082BD3E}" type="presParOf" srcId="{677A9DBB-0CD7-4762-B5E5-FB742B69BA78}" destId="{E77D562B-DB1E-4778-B821-C7B67B8B2FE5}" srcOrd="2" destOrd="0" presId="urn:microsoft.com/office/officeart/2005/8/layout/radial5"/>
    <dgm:cxn modelId="{9612F2E1-1F3F-4D68-AF16-1310DFE2371E}" type="presParOf" srcId="{677A9DBB-0CD7-4762-B5E5-FB742B69BA78}" destId="{D2823B1D-95AC-431D-8719-F96613A3D27D}" srcOrd="3" destOrd="0" presId="urn:microsoft.com/office/officeart/2005/8/layout/radial5"/>
    <dgm:cxn modelId="{78BFAB44-695A-4A5A-A741-FDB02DCDB699}" type="presParOf" srcId="{D2823B1D-95AC-431D-8719-F96613A3D27D}" destId="{4588166F-CFFC-469A-A413-D27E7FB246F7}" srcOrd="0" destOrd="0" presId="urn:microsoft.com/office/officeart/2005/8/layout/radial5"/>
    <dgm:cxn modelId="{D517BDA6-5965-47F3-9939-38D83E9E5EAF}" type="presParOf" srcId="{677A9DBB-0CD7-4762-B5E5-FB742B69BA78}" destId="{558D4463-A944-42C0-B9AB-F1DC19E8F4D4}" srcOrd="4" destOrd="0" presId="urn:microsoft.com/office/officeart/2005/8/layout/radial5"/>
    <dgm:cxn modelId="{7276894E-BFCA-4204-BDCB-A835D996ED13}" type="presParOf" srcId="{677A9DBB-0CD7-4762-B5E5-FB742B69BA78}" destId="{A3C81988-E5AE-4B67-AA13-DC7DC6587196}" srcOrd="5" destOrd="0" presId="urn:microsoft.com/office/officeart/2005/8/layout/radial5"/>
    <dgm:cxn modelId="{B8C1A2E9-DE71-4290-B34F-691AD40C49D1}" type="presParOf" srcId="{A3C81988-E5AE-4B67-AA13-DC7DC6587196}" destId="{C139607D-7A12-4F6E-8B61-EF2F2CE77B6A}" srcOrd="0" destOrd="0" presId="urn:microsoft.com/office/officeart/2005/8/layout/radial5"/>
    <dgm:cxn modelId="{36EC767F-7D0C-4DA9-9E67-2EA44E139982}" type="presParOf" srcId="{677A9DBB-0CD7-4762-B5E5-FB742B69BA78}" destId="{9E01BCC7-EE4D-4C4D-8C16-BE801F410F8F}" srcOrd="6" destOrd="0" presId="urn:microsoft.com/office/officeart/2005/8/layout/radial5"/>
    <dgm:cxn modelId="{3A7277B6-95BB-47E9-8C86-938BB8EB2FA7}" type="presParOf" srcId="{677A9DBB-0CD7-4762-B5E5-FB742B69BA78}" destId="{7D10B41D-E932-4982-BAF0-59B28D792B30}" srcOrd="7" destOrd="0" presId="urn:microsoft.com/office/officeart/2005/8/layout/radial5"/>
    <dgm:cxn modelId="{FA0943E2-431A-42D3-AC82-F1C73B810156}" type="presParOf" srcId="{7D10B41D-E932-4982-BAF0-59B28D792B30}" destId="{5EF6A93E-9D47-4EA9-8B59-606F227C2407}" srcOrd="0" destOrd="0" presId="urn:microsoft.com/office/officeart/2005/8/layout/radial5"/>
    <dgm:cxn modelId="{848C1B7D-0BDC-4BE1-81D6-BC27EA42760E}" type="presParOf" srcId="{677A9DBB-0CD7-4762-B5E5-FB742B69BA78}" destId="{464EBAFD-ECB9-4AA1-80B6-7BBB31014595}" srcOrd="8" destOrd="0" presId="urn:microsoft.com/office/officeart/2005/8/layout/radial5"/>
    <dgm:cxn modelId="{BECBEE74-0C90-46D5-BD33-E2AC22518471}" type="presParOf" srcId="{677A9DBB-0CD7-4762-B5E5-FB742B69BA78}" destId="{F169FDC3-5065-4223-AAA4-0911429ED408}" srcOrd="9" destOrd="0" presId="urn:microsoft.com/office/officeart/2005/8/layout/radial5"/>
    <dgm:cxn modelId="{95E14D68-9711-437F-8021-827307B149AA}" type="presParOf" srcId="{F169FDC3-5065-4223-AAA4-0911429ED408}" destId="{56456BB8-AFAB-4ACA-B62C-F9C4C042A55C}" srcOrd="0" destOrd="0" presId="urn:microsoft.com/office/officeart/2005/8/layout/radial5"/>
    <dgm:cxn modelId="{DDB0C337-3A1C-4441-B6CC-20DA49BAD9A3}" type="presParOf" srcId="{677A9DBB-0CD7-4762-B5E5-FB742B69BA78}" destId="{FE216F4D-292C-421E-99F9-44A029F5E07B}" srcOrd="10" destOrd="0" presId="urn:microsoft.com/office/officeart/2005/8/layout/radial5"/>
    <dgm:cxn modelId="{C3C4710C-630A-4980-99EF-FC6F7BE480A8}" type="presParOf" srcId="{677A9DBB-0CD7-4762-B5E5-FB742B69BA78}" destId="{7FE5AA1D-963E-47AC-AD02-953E21A6D307}" srcOrd="11" destOrd="0" presId="urn:microsoft.com/office/officeart/2005/8/layout/radial5"/>
    <dgm:cxn modelId="{28B5B572-70A7-4138-9C7A-274C49E1FE2D}" type="presParOf" srcId="{7FE5AA1D-963E-47AC-AD02-953E21A6D307}" destId="{22159A95-0F31-4821-86B2-E8E6B4F81BDD}" srcOrd="0" destOrd="0" presId="urn:microsoft.com/office/officeart/2005/8/layout/radial5"/>
    <dgm:cxn modelId="{0B3D6303-A28C-481C-A20C-3CB331F63684}" type="presParOf" srcId="{677A9DBB-0CD7-4762-B5E5-FB742B69BA78}" destId="{16A3F2CF-5806-4C9C-9756-73D04EE4DD2C}" srcOrd="12" destOrd="0" presId="urn:microsoft.com/office/officeart/2005/8/layout/radial5"/>
    <dgm:cxn modelId="{F91D73C0-AEBE-49E9-B923-9B97C962604B}" type="presParOf" srcId="{677A9DBB-0CD7-4762-B5E5-FB742B69BA78}" destId="{3FDBD858-C08F-4056-B598-E0C2BBA3AA0E}" srcOrd="13" destOrd="0" presId="urn:microsoft.com/office/officeart/2005/8/layout/radial5"/>
    <dgm:cxn modelId="{100E022F-CFA1-4DF1-8983-AEED6B4A9B6F}" type="presParOf" srcId="{3FDBD858-C08F-4056-B598-E0C2BBA3AA0E}" destId="{5604F6C9-D8D7-4B12-868D-BEBC6F31D3CF}" srcOrd="0" destOrd="0" presId="urn:microsoft.com/office/officeart/2005/8/layout/radial5"/>
    <dgm:cxn modelId="{5FBC259A-E24B-432A-886A-D81F34AAA38A}" type="presParOf" srcId="{677A9DBB-0CD7-4762-B5E5-FB742B69BA78}" destId="{6FB24A14-F40B-47F9-B260-CB1CB3D1B2DD}" srcOrd="14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85A324-B7F8-4F49-9163-10937FDFD97D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B3224A-F175-457B-A23B-3EC8A6DAE94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E98984-BB5A-43A1-AF4C-90963BBB30DB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 smtClean="0"/>
              <a:t>Щракн., за да ред. стил на загл. в обр.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D378EE-EFC6-4595-B5D6-2E6726E1D1D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55300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EEF4D-D89B-45DB-A0A9-ED7D8F1E344D}" type="slidenum">
              <a:rPr lang="bg-BG" smtClean="0"/>
              <a:pPr/>
              <a:t>4</a:t>
            </a:fld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ен триъгъл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иране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Свободна форма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Свободна форма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аво съединение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11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4ADDEE-F977-4287-B8B5-AA5CB0D2D988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12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C9206C8-AEA9-4ABE-8876-37A8AA940BE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7DF0-FD99-4471-B011-C6673F8AF98C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AFD7-61FE-491C-B0EB-CAC9C718DD5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B9D5-9583-4C2E-BEF1-4E501FBE0061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0384-F908-4C30-BC7D-D3F93A8D62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Закръглен правоъгъл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0" name="Подзаглавие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7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222834-E48C-4465-8F31-7582786D5CE0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E12AFA-0C83-4D06-85EB-ECB155B7D62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FC09-3657-4406-80B3-3FD079181485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91F8-9C5F-4C80-A306-D20007E5E1E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кръглен правоъгъл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381AF-E470-48BF-9A24-1102DAA38768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7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E9CE2D-2CEC-4345-A488-0FC77A43869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3DC9-A68C-480F-AA9A-996193E53124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8E35-7024-4FE7-9D17-242B310D15B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84B9-9860-4B0C-8886-6D6D47138794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438D-6131-4659-9310-4BC6A3773BB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BB9F-9F5B-4FAF-BD7E-E9535ED4D713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4" name="Контейнер за долния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8B69-1262-4633-B69A-15CAB49BD07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кръглен правоъгъл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3557FC-46C2-4803-88C8-5B5934B4D4B1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76F13-F4FF-4860-B605-449919E91D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D931-0EEA-4A92-9D6B-3D8F4E56FD84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8029-AA68-4CB2-BB94-F08AA1CA464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9739-C02A-460F-AE79-897325E36AC6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8FB1-7168-4D7F-87C6-D90EE191EB6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кръглен правоъгъл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авоъгълник с един заоблен ъгъл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/>
          </a:p>
        </p:txBody>
      </p:sp>
      <p:sp>
        <p:nvSpPr>
          <p:cNvPr id="7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1F219-8628-47F7-880F-E170C0C7A973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8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DE5F7-6EE8-4682-A9D6-9F1BBB8389F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AFF4-E40C-498D-A412-55CB1835E738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30FF-C328-40AE-8B55-E8C0CB78F71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C8AD-E1C4-46B7-A6E0-849567D30D49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3D22-9FDB-49F1-A7B0-D6961E41311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5A30-1440-4C00-BBA6-031C6077E717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5F75-7F8C-4A48-8189-B20AE18561C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0B4C-31EE-42A1-9771-41A2D1A5F758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470A-015C-4130-BA6B-EB47F56D514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FBD0-49F9-420C-B770-B57F9B725BA9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2459-0DF7-443F-B57B-EE897F4CF8D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A0AA-8B32-4B24-8D40-0D6B418DB735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F947-4D38-4157-9BA9-1F4A9029BE7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B9BC-00EC-4573-B17D-00EED348986E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8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7704-9590-4E32-85D3-1EDCE43A0C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C664-1782-4FB6-9F91-BEC3F2D19D86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1D33-1701-4B05-A24D-48C6C29581A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EBB3-E49C-422D-BBA4-A001D04EF1F5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E94F-C231-41F5-85C1-2C45BEFE3CC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образна стрел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V-образна стрел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FDEB7A-3509-4AC9-93A2-1785B591760A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7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AB7B8B-7051-4563-809A-478E6462A54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A965-34AC-4848-9997-C115FF70CE0E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AE41-3FBA-4DFC-BB8E-68345931DDF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F4A8-E1CE-4969-9FFC-16CFCAAF6D64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C71B-1DB4-47C0-B41C-1A19FC1FB44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68E9-B42C-496E-8828-AAFC9134D6CE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E758-EF70-4436-80A8-62D1C5C53F9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C4ED-7F10-4532-A1E5-E9913041D6CD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32FB-7F4D-4BB3-A69D-EF8D6095043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 съединение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5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613F-9614-40E6-8385-E495E451D7BA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5D32-8244-4B86-BDB2-DE3B4084D32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CA7A-F925-45A8-9A1A-CE6E39CC35F5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2EE8-A641-4B1D-9A6A-08531B44DB1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 съединение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5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DE4B-5E10-4888-B863-F0DB0F41147F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7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E347-7BDD-413E-802B-43498466106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C864-72C5-4A1F-9BA7-9CEE6AD1AF92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3759-CDEF-44AA-AC36-C678A82AC5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8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8EBF-DF4F-47F2-90A8-C01286BEAEB6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9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6D92-176C-40E7-9CD1-367607B262D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387-417C-4AA0-9862-AE363924A662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4" name="Контейнер за долния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6468-814B-48CD-9E05-4AA4694F663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ACF3-B236-4D69-BA4A-3014694657A9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8ABD-7D69-4479-BB3D-1CC917AACAF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2F1B-4249-45B6-9A82-BE27F980896C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3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F195-EADC-4A77-9B6A-FDBB48C6FD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 съединение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9522-BFE7-472C-A0AE-DCC7C17B802E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7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07C1-8A70-4A78-8DA5-0DC0CDBEE9D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1270-0F6F-4E71-AB15-A5F2C6E25592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C8F8-62C3-4D96-AD63-34C9D14F420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52CE-FDC9-4B02-940C-A8DD13E668FF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25B-B2B0-4603-9F02-A168DBCAD00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6E2E-BEC5-4A79-A5E2-E11F2086861B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5426-9577-4243-8571-6095AEF35A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7581E3-E17F-4023-B742-A6DDAF07130D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6BB009-50CA-4ABC-BF2B-4E3F023FFFA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5E72-F701-4136-96D4-3F4A379EF990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28E5-41CC-4926-A4E8-478463DD1BD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7CEB-D0B1-431E-8202-D0ED77163B9E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03B9-4C1D-4E16-9821-F3AAADBB6C2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7BC16-9975-4E4B-96FA-C35255FC666C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D6A724-A4CD-417B-AD70-27C85AEAE2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ободна форма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вободна форма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авоъгълен триъгъл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образна стрел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V-образна стрел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1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3CAE2F-86C4-427C-A8F5-A29AD8E74C58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12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AA4633-E9E0-48D8-846A-91CC223373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057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70131D-2D6A-4614-B040-EE06F49015A2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D4513D-B6D3-408F-868C-76FD1FFE86A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682" r:id="rId2"/>
    <p:sldLayoutId id="2147484716" r:id="rId3"/>
    <p:sldLayoutId id="2147484683" r:id="rId4"/>
    <p:sldLayoutId id="2147484717" r:id="rId5"/>
    <p:sldLayoutId id="2147484684" r:id="rId6"/>
    <p:sldLayoutId id="2147484685" r:id="rId7"/>
    <p:sldLayoutId id="2147484718" r:id="rId8"/>
    <p:sldLayoutId id="2147484719" r:id="rId9"/>
    <p:sldLayoutId id="2147484686" r:id="rId10"/>
    <p:sldLayoutId id="2147484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Контейнер за заглавие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079" name="Текстов контейнер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D876DE-27B5-403A-B61A-3E71A20B38C8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941CDB-07B8-4492-A317-D266F612B7F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688" r:id="rId2"/>
    <p:sldLayoutId id="2147484721" r:id="rId3"/>
    <p:sldLayoutId id="2147484689" r:id="rId4"/>
    <p:sldLayoutId id="2147484690" r:id="rId5"/>
    <p:sldLayoutId id="2147484691" r:id="rId6"/>
    <p:sldLayoutId id="2147484722" r:id="rId7"/>
    <p:sldLayoutId id="2147484692" r:id="rId8"/>
    <p:sldLayoutId id="2147484723" r:id="rId9"/>
    <p:sldLayoutId id="2147484693" r:id="rId10"/>
    <p:sldLayoutId id="2147484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099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5E27788-7F86-44A4-BB20-D5D68735B940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55D082F-BF8E-49B9-AFF5-FCDB97C3CD1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ов контейне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6E0BA6-8EB7-4198-8B55-6FEBFB0E35B6}" type="datetimeFigureOut">
              <a:rPr lang="bg-BG"/>
              <a:pPr>
                <a:defRPr/>
              </a:pPr>
              <a:t>8.2.2015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4261A4-6FE8-423A-8D63-DDBE2128B82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06" r:id="rId4"/>
    <p:sldLayoutId id="2147484727" r:id="rId5"/>
    <p:sldLayoutId id="2147484707" r:id="rId6"/>
    <p:sldLayoutId id="2147484728" r:id="rId7"/>
    <p:sldLayoutId id="2147484729" r:id="rId8"/>
    <p:sldLayoutId id="2147484730" r:id="rId9"/>
    <p:sldLayoutId id="2147484708" r:id="rId10"/>
    <p:sldLayoutId id="2147484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дмин\Desktop\Sav4eva\tit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авоъгълник 2"/>
          <p:cNvSpPr/>
          <p:nvPr/>
        </p:nvSpPr>
        <p:spPr>
          <a:xfrm>
            <a:off x="-23813" y="0"/>
            <a:ext cx="10521951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bg-BG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700" name="Текстово поле 3"/>
          <p:cNvSpPr txBox="1">
            <a:spLocks noChangeArrowheads="1"/>
          </p:cNvSpPr>
          <p:nvPr/>
        </p:nvSpPr>
        <p:spPr bwMode="auto">
          <a:xfrm>
            <a:off x="1928813" y="-1571625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/>
          </a:p>
        </p:txBody>
      </p:sp>
      <p:sp>
        <p:nvSpPr>
          <p:cNvPr id="5" name="Текстово поле 4"/>
          <p:cNvSpPr txBox="1"/>
          <p:nvPr/>
        </p:nvSpPr>
        <p:spPr>
          <a:xfrm rot="20837370">
            <a:off x="1268200" y="812444"/>
            <a:ext cx="6286544" cy="424731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sz="5400" b="1" dirty="0">
                <a:latin typeface="Monotype Corsiva" pitchFamily="66" charset="0"/>
              </a:rPr>
              <a:t>Форми и методи на работа за повишаване и усъвършенстване грамотността на учениците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Users\Админ\Desktop\Sav4eva\Савчева форми и методи\anime-multyashki-7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428625"/>
            <a:ext cx="2381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ово поле 3"/>
          <p:cNvSpPr txBox="1"/>
          <p:nvPr/>
        </p:nvSpPr>
        <p:spPr>
          <a:xfrm>
            <a:off x="3428992" y="357166"/>
            <a:ext cx="4714908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b="1" dirty="0">
                <a:solidFill>
                  <a:srgbClr val="FF0000"/>
                </a:solidFill>
                <a:latin typeface="+mn-lt"/>
              </a:rPr>
              <a:t>Празнуваме рождения ден на Мечо Пух, който става на 85 години. Децата представят драматизация на забавните и вълнуващи приключения на любимите си герои.</a:t>
            </a:r>
          </a:p>
        </p:txBody>
      </p:sp>
      <p:pic>
        <p:nvPicPr>
          <p:cNvPr id="38918" name="Картина 4" descr="C:\Users\Админ\Desktop\Sav4eva\Савчева форми и методи\IMG_2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08919">
            <a:off x="811213" y="2476500"/>
            <a:ext cx="2438400" cy="3248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9" name="Картина 5" descr="C:\Users\Админ\Desktop\Sav4eva\Савчева форми и методи\IMG_21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35754">
            <a:off x="5964238" y="2411413"/>
            <a:ext cx="2438400" cy="3248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0" name="Картина 6" descr="C:\Users\Админ\Desktop\Sav4eva\Савчева форми и методи\IMG_21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25" y="3071813"/>
            <a:ext cx="2819400" cy="2928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Картина 4" descr="C:\Users\Админ\Desktop\Sav4eva\Савчева форми и методи\IMG_21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248025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Картина 5" descr="C:\Users\Админ\Desktop\Sav4eva\Савчева форми и методи\IMG_2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285750"/>
            <a:ext cx="3248025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0" name="Picture 2" descr="C:\Users\Админ\Desktop\Sav4eva\Савчева форми и методи\IMG_21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4214813"/>
            <a:ext cx="32512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Блоксхема: перфолента 8"/>
          <p:cNvSpPr/>
          <p:nvPr/>
        </p:nvSpPr>
        <p:spPr>
          <a:xfrm>
            <a:off x="2428875" y="1928813"/>
            <a:ext cx="4500563" cy="2643187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39942" name="Текстово поле 9"/>
          <p:cNvSpPr txBox="1">
            <a:spLocks noChangeArrowheads="1"/>
          </p:cNvSpPr>
          <p:nvPr/>
        </p:nvSpPr>
        <p:spPr bwMode="auto">
          <a:xfrm>
            <a:off x="2643188" y="2500313"/>
            <a:ext cx="3786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200"/>
              <a:t>“Ако ти живееш сто години, аз искам да живея сто години без един ден, така че никога да не живея без теб.”</a:t>
            </a:r>
          </a:p>
          <a:p>
            <a:endParaRPr lang="bg-BG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Картина 4" descr="C:\Users\Админ\Desktop\Sav4eva\Савчева форми и методи\DSC038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3714750"/>
            <a:ext cx="36433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Картина 5" descr="C:\Users\Админ\Desktop\Sav4eva\Савчева форми и методи\DSC038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428625"/>
            <a:ext cx="35671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Картина 6" descr="C:\Users\Админ\Desktop\Sav4eva\Савчева форми и методи\DSC038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428625"/>
            <a:ext cx="392906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Картина 7" descr="C:\Users\Админ\Desktop\Sav4eva\Савчева форми и методи\DSC038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5" y="3214688"/>
            <a:ext cx="3857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вободна форма 8"/>
          <p:cNvSpPr/>
          <p:nvPr/>
        </p:nvSpPr>
        <p:spPr>
          <a:xfrm>
            <a:off x="2000232" y="2643182"/>
            <a:ext cx="5286412" cy="1285884"/>
          </a:xfrm>
          <a:custGeom>
            <a:avLst/>
            <a:gdLst>
              <a:gd name="connsiteX0" fmla="*/ 0 w 4572000"/>
              <a:gd name="connsiteY0" fmla="*/ 0 h 923330"/>
              <a:gd name="connsiteX1" fmla="*/ 4572000 w 4572000"/>
              <a:gd name="connsiteY1" fmla="*/ 0 h 923330"/>
              <a:gd name="connsiteX2" fmla="*/ 4572000 w 4572000"/>
              <a:gd name="connsiteY2" fmla="*/ 923330 h 923330"/>
              <a:gd name="connsiteX3" fmla="*/ 0 w 4572000"/>
              <a:gd name="connsiteY3" fmla="*/ 923330 h 923330"/>
              <a:gd name="connsiteX4" fmla="*/ 0 w 457200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923330">
                <a:moveTo>
                  <a:pt x="0" y="0"/>
                </a:moveTo>
                <a:lnTo>
                  <a:pt x="4572000" y="0"/>
                </a:lnTo>
                <a:lnTo>
                  <a:pt x="457200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bg-BG" dirty="0"/>
              <a:t>В извънкласните форми се създава атмосфера на учебно сътрудничество и споделени емоции.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дмин\Desktop\Sav4eva\Савчева форми и методи\10692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87868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Текстово поле 4"/>
          <p:cNvSpPr txBox="1">
            <a:spLocks noChangeArrowheads="1"/>
          </p:cNvSpPr>
          <p:nvPr/>
        </p:nvSpPr>
        <p:spPr bwMode="auto">
          <a:xfrm>
            <a:off x="2571750" y="328612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286625" y="1928813"/>
            <a:ext cx="1428750" cy="35401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sz="1400" dirty="0"/>
              <a:t>Насърчаване на четенето чрез заемане на книги от училищната библиотека и създаване на библиотека в класната стая</a:t>
            </a:r>
            <a:r>
              <a:rPr lang="en-US" sz="1400" dirty="0"/>
              <a:t>, </a:t>
            </a:r>
            <a:r>
              <a:rPr lang="bg-BG" sz="1400" dirty="0"/>
              <a:t>а впоследствие подаряване и размяна на книги.</a:t>
            </a:r>
          </a:p>
        </p:txBody>
      </p:sp>
      <p:pic>
        <p:nvPicPr>
          <p:cNvPr id="7" name="Картина 6" descr="C:\Users\Админ\Desktop\Sav4eva\за Берова от Савчева\DSC047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2857500"/>
            <a:ext cx="2500312" cy="2257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Картина 7" descr="C:\Users\Админ\Desktop\Sav4eva\за Берова от Савчева\DSC047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2857500"/>
            <a:ext cx="2333625" cy="2214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Админ\Desktop\Sav4eva\Савчева форми и методи\index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2125" y="357188"/>
            <a:ext cx="2886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надясно 3"/>
          <p:cNvSpPr/>
          <p:nvPr/>
        </p:nvSpPr>
        <p:spPr>
          <a:xfrm>
            <a:off x="571500" y="214313"/>
            <a:ext cx="4786313" cy="16430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g-BG" dirty="0">
                <a:solidFill>
                  <a:schemeClr val="tx1"/>
                </a:solidFill>
              </a:rPr>
              <a:t>Родителите-пример за подражание и придружители в четенето</a:t>
            </a:r>
          </a:p>
          <a:p>
            <a:pPr algn="ctr">
              <a:defRPr/>
            </a:pPr>
            <a:endParaRPr lang="bg-BG" dirty="0"/>
          </a:p>
        </p:txBody>
      </p:sp>
      <p:pic>
        <p:nvPicPr>
          <p:cNvPr id="5" name="Картина 4" descr="C:\Users\Админ\Desktop\Sav4eva\за Берова от Савчева\DSC0472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286000"/>
            <a:ext cx="3938588" cy="3246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Картина 5" descr="C:\Users\Админ\Desktop\Sav4eva\за Берова от Савчева\DSC0472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2928938"/>
            <a:ext cx="3857625" cy="3246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авоъгълник 1"/>
          <p:cNvSpPr>
            <a:spLocks noChangeArrowheads="1"/>
          </p:cNvSpPr>
          <p:nvPr/>
        </p:nvSpPr>
        <p:spPr bwMode="auto">
          <a:xfrm>
            <a:off x="357189" y="357188"/>
            <a:ext cx="564357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dirty="0">
                <a:solidFill>
                  <a:srgbClr val="00B050"/>
                </a:solidFill>
              </a:rPr>
              <a:t>Среща с детската поетеса </a:t>
            </a:r>
            <a:r>
              <a:rPr lang="bg-BG" dirty="0" err="1">
                <a:solidFill>
                  <a:srgbClr val="00B050"/>
                </a:solidFill>
              </a:rPr>
              <a:t>Беба</a:t>
            </a:r>
            <a:r>
              <a:rPr lang="bg-BG" dirty="0">
                <a:solidFill>
                  <a:srgbClr val="00B050"/>
                </a:solidFill>
              </a:rPr>
              <a:t> Ненкова в отговор на националната кампания „Чети с мен</a:t>
            </a:r>
            <a:r>
              <a:rPr lang="bg-BG" dirty="0" smtClean="0">
                <a:solidFill>
                  <a:srgbClr val="00B050"/>
                </a:solidFill>
              </a:rPr>
              <a:t>”</a:t>
            </a:r>
            <a:endParaRPr lang="bg-BG" dirty="0"/>
          </a:p>
          <a:p>
            <a:pPr algn="ctr"/>
            <a:r>
              <a:rPr lang="bg-BG" sz="1400" dirty="0"/>
              <a:t>	</a:t>
            </a:r>
            <a:endParaRPr lang="en-US" sz="1400" dirty="0" smtClean="0"/>
          </a:p>
          <a:p>
            <a:pPr algn="ctr"/>
            <a:r>
              <a:rPr lang="bg-BG" sz="1400" dirty="0" err="1" smtClean="0"/>
              <a:t>Второкласници</a:t>
            </a:r>
            <a:r>
              <a:rPr lang="bg-BG" sz="1400" dirty="0" smtClean="0"/>
              <a:t> </a:t>
            </a:r>
            <a:r>
              <a:rPr lang="bg-BG" sz="1400" dirty="0"/>
              <a:t>от НУ „Христо Ботев" се включиха в Национална кампания за насърчаване на четенето и грамотността „Чети с мен", като проведоха среща-разговор с плевенската детска писателка </a:t>
            </a:r>
            <a:r>
              <a:rPr lang="bg-BG" sz="1400" dirty="0" err="1"/>
              <a:t>Беба</a:t>
            </a:r>
            <a:r>
              <a:rPr lang="bg-BG" sz="1400" dirty="0"/>
              <a:t> Ненова. Тя разказа на малките ученици за причината да започне да пише за деца - нейният внук Боби Цанов, който е бивш възпитаник на училището. Боби поставял заглавието, а баба </a:t>
            </a:r>
            <a:r>
              <a:rPr lang="bg-BG" sz="1400" dirty="0" err="1"/>
              <a:t>Беба</a:t>
            </a:r>
            <a:r>
              <a:rPr lang="bg-BG" sz="1400" dirty="0"/>
              <a:t> пишела текста</a:t>
            </a:r>
            <a:r>
              <a:rPr lang="bg-BG" sz="1400" dirty="0" smtClean="0"/>
              <a:t>.</a:t>
            </a:r>
            <a:r>
              <a:rPr lang="bg-BG" sz="1400" dirty="0"/>
              <a:t/>
            </a:r>
            <a:br>
              <a:rPr lang="bg-BG" sz="1400" dirty="0"/>
            </a:br>
            <a:r>
              <a:rPr lang="bg-BG" sz="1400" dirty="0"/>
              <a:t>	</a:t>
            </a:r>
            <a:r>
              <a:rPr lang="bg-BG" sz="1400" dirty="0" err="1"/>
              <a:t>Второкласниците</a:t>
            </a:r>
            <a:r>
              <a:rPr lang="bg-BG" sz="1400" dirty="0"/>
              <a:t> на г-жа </a:t>
            </a:r>
            <a:r>
              <a:rPr lang="bg-BG" sz="1400" dirty="0" err="1"/>
              <a:t>Грънчовска</a:t>
            </a:r>
            <a:r>
              <a:rPr lang="bg-BG" sz="1400" dirty="0"/>
              <a:t>, Йорданова, Найденова, Савчева и Алексиева зададоха въпроси за труда на писателя и за това, как се създава една книга</a:t>
            </a:r>
            <a:r>
              <a:rPr lang="bg-BG" sz="1400" dirty="0" smtClean="0"/>
              <a:t>.</a:t>
            </a:r>
            <a:r>
              <a:rPr lang="bg-BG" sz="1400" dirty="0"/>
              <a:t/>
            </a:r>
            <a:br>
              <a:rPr lang="bg-BG" sz="1400" dirty="0"/>
            </a:br>
            <a:r>
              <a:rPr lang="bg-BG" sz="1400" dirty="0"/>
              <a:t>	Те започват кампания за колективно четене на книгата „</a:t>
            </a:r>
            <a:r>
              <a:rPr lang="bg-BG" sz="1400" dirty="0" err="1"/>
              <a:t>Алиса</a:t>
            </a:r>
            <a:r>
              <a:rPr lang="bg-BG" sz="1400" dirty="0"/>
              <a:t> в страната на чудесата", след което всеки клас ще излъчи победител - най-добър четец и разказвач, а талантливите деца-актьори ще драматизират откъси</a:t>
            </a:r>
            <a:r>
              <a:rPr lang="bg-BG" sz="1400" dirty="0" smtClean="0"/>
              <a:t>.</a:t>
            </a:r>
            <a:r>
              <a:rPr lang="bg-BG" sz="1400" dirty="0"/>
              <a:t/>
            </a:r>
            <a:br>
              <a:rPr lang="bg-BG" sz="1400" dirty="0"/>
            </a:br>
            <a:r>
              <a:rPr lang="bg-BG" sz="1400" dirty="0"/>
              <a:t>	В края на вълнуващата среща, </a:t>
            </a:r>
            <a:r>
              <a:rPr lang="bg-BG" sz="1400" dirty="0" err="1"/>
              <a:t>Беба</a:t>
            </a:r>
            <a:r>
              <a:rPr lang="bg-BG" sz="1400" dirty="0"/>
              <a:t> Ненова подари на децата своята книга „Бабини приказки", от която четоха заедно</a:t>
            </a:r>
            <a:r>
              <a:rPr lang="bg-BG" sz="1400" dirty="0" smtClean="0"/>
              <a:t>.</a:t>
            </a:r>
            <a:r>
              <a:rPr lang="bg-BG" sz="1400" dirty="0"/>
              <a:t/>
            </a:r>
            <a:br>
              <a:rPr lang="bg-BG" sz="1400" dirty="0"/>
            </a:br>
            <a:r>
              <a:rPr lang="bg-BG" sz="1400" dirty="0"/>
              <a:t>	В НУ „Христо Ботев" е практика да се организират за децата срещи с хора на изкуството. Това ги мотивира да четат и да създават свои творби, с които участват в различни конкурси на местно и национално ниво. Четенето развива въображението, мисленето, представите и не на последно място положителните емоции у децата. Създава предпоставки за дискусии. Оформя положителни млади хора.</a:t>
            </a:r>
          </a:p>
          <a:p>
            <a:pPr algn="ctr"/>
            <a:r>
              <a:rPr lang="en-US" dirty="0"/>
              <a:t> </a:t>
            </a:r>
            <a:endParaRPr lang="bg-BG" dirty="0"/>
          </a:p>
          <a:p>
            <a:pPr algn="ctr"/>
            <a:endParaRPr lang="en-US" dirty="0"/>
          </a:p>
          <a:p>
            <a:endParaRPr lang="bg-BG" dirty="0"/>
          </a:p>
        </p:txBody>
      </p:sp>
      <p:pic>
        <p:nvPicPr>
          <p:cNvPr id="4" name="Картина 3" descr="Второкласници от НУ&quot;Хр. Ботев&quot; - Плевен се включиха в &quot;Чети с мен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00240"/>
            <a:ext cx="2881336" cy="278608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Админ\Desktop\Sav4eva\Савчева форми и методи\3_704257413df08eb3eae4621e227d6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авоъгълник 2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/>
          </a:p>
        </p:txBody>
      </p:sp>
      <p:sp>
        <p:nvSpPr>
          <p:cNvPr id="4" name="Петно 1 3"/>
          <p:cNvSpPr/>
          <p:nvPr/>
        </p:nvSpPr>
        <p:spPr>
          <a:xfrm rot="20861953">
            <a:off x="49213" y="61913"/>
            <a:ext cx="3571875" cy="28575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5061" name="Текстово поле 4"/>
          <p:cNvSpPr txBox="1">
            <a:spLocks noChangeArrowheads="1"/>
          </p:cNvSpPr>
          <p:nvPr/>
        </p:nvSpPr>
        <p:spPr bwMode="auto">
          <a:xfrm rot="-935736">
            <a:off x="404813" y="915988"/>
            <a:ext cx="25717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/>
              <a:t>Вселената се осветява от слънцето, човек - от знанието." Калмицк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4143375" y="428625"/>
            <a:ext cx="4572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dirty="0"/>
              <a:t>Проект „Успех” </a:t>
            </a:r>
          </a:p>
          <a:p>
            <a:pPr algn="ctr">
              <a:defRPr/>
            </a:pPr>
            <a:r>
              <a:rPr lang="bg-BG" dirty="0"/>
              <a:t>Млади астрономи търсят отговори за Вселената. </a:t>
            </a:r>
          </a:p>
        </p:txBody>
      </p:sp>
      <p:pic>
        <p:nvPicPr>
          <p:cNvPr id="45063" name="Картина 6" descr="C:\Users\Админ\Desktop\Sav4eva\Савчева форми и методи\DSC038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3214688"/>
            <a:ext cx="3500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Картина 7" descr="C:\Users\Админ\Desktop\Sav4eva\Савчева форми и методи\DSC038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1500188"/>
            <a:ext cx="3071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Картина 8" descr="C:\Users\Админ\Desktop\Sav4eva\Савчева форми и методи\DSC038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4143375"/>
            <a:ext cx="3929062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071934" y="142852"/>
            <a:ext cx="475774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2800" dirty="0" smtClean="0">
                <a:solidFill>
                  <a:schemeClr val="bg1"/>
                </a:solidFill>
              </a:rPr>
              <a:t>В извънкласните форми се създава атмосфера на учебно сътрудничество </a:t>
            </a:r>
            <a:endParaRPr lang="bg-BG" sz="2800" dirty="0">
              <a:solidFill>
                <a:schemeClr val="bg1"/>
              </a:solidFill>
            </a:endParaRPr>
          </a:p>
        </p:txBody>
      </p:sp>
      <p:pic>
        <p:nvPicPr>
          <p:cNvPr id="46083" name="Картина 2" descr="C:\Users\Админ\Desktop\Sav4eva\Савчева форми и методи\DSC03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500188"/>
            <a:ext cx="30718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Картина 3" descr="C:\Users\Админ\Desktop\Sav4eva\Савчева форми и методи\DSC038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1500188"/>
            <a:ext cx="29749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Картина 4" descr="C:\Users\Админ\Desktop\Sav4eva\Савчева форми и методи\DSC038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38" y="3857625"/>
            <a:ext cx="41656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Картина 7" descr="C:\Users\Админ\Desktop\Sav4eva\за Берова от Савчева\P10003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688" y="3357563"/>
            <a:ext cx="2324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ово поле 8"/>
          <p:cNvSpPr txBox="1"/>
          <p:nvPr/>
        </p:nvSpPr>
        <p:spPr>
          <a:xfrm>
            <a:off x="6715140" y="1428736"/>
            <a:ext cx="2214578" cy="138499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800" dirty="0">
                <a:solidFill>
                  <a:schemeClr val="bg1">
                    <a:lumMod val="85000"/>
                  </a:schemeClr>
                </a:solidFill>
              </a:rPr>
              <a:t>и </a:t>
            </a:r>
          </a:p>
          <a:p>
            <a:pPr algn="ctr">
              <a:defRPr/>
            </a:pPr>
            <a:r>
              <a:rPr lang="bg-BG" sz="2800" dirty="0">
                <a:solidFill>
                  <a:schemeClr val="bg1">
                    <a:lumMod val="85000"/>
                  </a:schemeClr>
                </a:solidFill>
              </a:rPr>
              <a:t>споделени емоции</a:t>
            </a:r>
            <a:endParaRPr lang="bg-BG" sz="28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0" name="Извита стрелка надясно 9"/>
          <p:cNvSpPr/>
          <p:nvPr/>
        </p:nvSpPr>
        <p:spPr>
          <a:xfrm>
            <a:off x="2214546" y="285728"/>
            <a:ext cx="1214446" cy="1714512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chemeClr val="tx1"/>
              </a:solidFill>
            </a:endParaRPr>
          </a:p>
        </p:txBody>
      </p:sp>
      <p:sp>
        <p:nvSpPr>
          <p:cNvPr id="46093" name="Текстово поле 10"/>
          <p:cNvSpPr txBox="1">
            <a:spLocks noChangeArrowheads="1"/>
          </p:cNvSpPr>
          <p:nvPr/>
        </p:nvSpPr>
        <p:spPr bwMode="auto">
          <a:xfrm>
            <a:off x="6643688" y="6143625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000">
                <a:solidFill>
                  <a:schemeClr val="bg1"/>
                </a:solidFill>
              </a:rPr>
              <a:t>Клуб “Уолт Дисни”</a:t>
            </a:r>
          </a:p>
        </p:txBody>
      </p:sp>
      <p:sp>
        <p:nvSpPr>
          <p:cNvPr id="12" name="Извита стрелка наляво 11"/>
          <p:cNvSpPr/>
          <p:nvPr/>
        </p:nvSpPr>
        <p:spPr>
          <a:xfrm>
            <a:off x="8429652" y="2643182"/>
            <a:ext cx="500066" cy="1214446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Картина 2" descr="C:\Users\Админ\Desktop\Sav4eva\за Берова от Савчева\DSC047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5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Картина 3" descr="C:\Users\Админ\Desktop\Sav4eva\за Берова от Савчева\DSC047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500174"/>
            <a:ext cx="2354571" cy="204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кръглен правоъгълник 4"/>
          <p:cNvSpPr/>
          <p:nvPr/>
        </p:nvSpPr>
        <p:spPr>
          <a:xfrm>
            <a:off x="2285984" y="142852"/>
            <a:ext cx="4357718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2800" dirty="0"/>
              <a:t>Животът в училище през очите на клуб</a:t>
            </a:r>
          </a:p>
          <a:p>
            <a:pPr algn="ctr">
              <a:defRPr/>
            </a:pPr>
            <a:r>
              <a:rPr lang="bg-BG" sz="2800" dirty="0"/>
              <a:t> „Млад журналист”</a:t>
            </a:r>
          </a:p>
        </p:txBody>
      </p:sp>
      <p:pic>
        <p:nvPicPr>
          <p:cNvPr id="9" name="Картина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0290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643314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кръглен правоъгълник 1"/>
          <p:cNvSpPr/>
          <p:nvPr/>
        </p:nvSpPr>
        <p:spPr>
          <a:xfrm>
            <a:off x="2643174" y="214290"/>
            <a:ext cx="371477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3200" dirty="0">
                <a:solidFill>
                  <a:srgbClr val="7030A0"/>
                </a:solidFill>
              </a:rPr>
              <a:t>Клуб </a:t>
            </a:r>
          </a:p>
          <a:p>
            <a:pPr algn="ctr">
              <a:defRPr/>
            </a:pPr>
            <a:r>
              <a:rPr lang="bg-BG" sz="3200" dirty="0">
                <a:solidFill>
                  <a:srgbClr val="7030A0"/>
                </a:solidFill>
              </a:rPr>
              <a:t>„Искам да успея”</a:t>
            </a:r>
          </a:p>
        </p:txBody>
      </p:sp>
      <p:sp>
        <p:nvSpPr>
          <p:cNvPr id="4" name="Закръглен правоъгълник 3"/>
          <p:cNvSpPr/>
          <p:nvPr/>
        </p:nvSpPr>
        <p:spPr>
          <a:xfrm>
            <a:off x="357158" y="714356"/>
            <a:ext cx="1857388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dirty="0"/>
              <a:t>Училищна сладкарница - Торта по рецептата на баба</a:t>
            </a:r>
          </a:p>
          <a:p>
            <a:pPr algn="ctr">
              <a:defRPr/>
            </a:pPr>
            <a:endParaRPr lang="bg-BG" dirty="0"/>
          </a:p>
        </p:txBody>
      </p:sp>
      <p:sp>
        <p:nvSpPr>
          <p:cNvPr id="5" name="Закръглен правоъгълник 4"/>
          <p:cNvSpPr/>
          <p:nvPr/>
        </p:nvSpPr>
        <p:spPr>
          <a:xfrm>
            <a:off x="6786578" y="785794"/>
            <a:ext cx="1857388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dirty="0"/>
              <a:t>Ние сме писатели, редактори и издатели на книги</a:t>
            </a:r>
          </a:p>
          <a:p>
            <a:pPr algn="ctr">
              <a:defRPr/>
            </a:pPr>
            <a:endParaRPr lang="bg-BG" dirty="0"/>
          </a:p>
        </p:txBody>
      </p:sp>
      <p:sp>
        <p:nvSpPr>
          <p:cNvPr id="6" name="Закръглен правоъгълник 5"/>
          <p:cNvSpPr/>
          <p:nvPr/>
        </p:nvSpPr>
        <p:spPr>
          <a:xfrm>
            <a:off x="3714744" y="1571612"/>
            <a:ext cx="1857388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dirty="0"/>
              <a:t>В работилницата за керамика</a:t>
            </a:r>
          </a:p>
          <a:p>
            <a:pPr algn="ctr">
              <a:defRPr/>
            </a:pPr>
            <a:endParaRPr lang="bg-BG" dirty="0"/>
          </a:p>
        </p:txBody>
      </p:sp>
      <p:pic>
        <p:nvPicPr>
          <p:cNvPr id="48142" name="Picture 2" descr="DSC037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3357563"/>
            <a:ext cx="2571750" cy="278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43" name="Picture 3" descr="DSC038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5" y="3929063"/>
            <a:ext cx="2647950" cy="2614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44" name="Picture 4" descr="DSC037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286125"/>
            <a:ext cx="2714625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трелка надясно 9"/>
          <p:cNvSpPr/>
          <p:nvPr/>
        </p:nvSpPr>
        <p:spPr>
          <a:xfrm rot="5400000">
            <a:off x="1214438" y="2500312"/>
            <a:ext cx="357188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Стрелка надясно 10"/>
          <p:cNvSpPr/>
          <p:nvPr/>
        </p:nvSpPr>
        <p:spPr>
          <a:xfrm rot="5400000">
            <a:off x="4500563" y="3214687"/>
            <a:ext cx="357188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2" name="Стрелка надясно 11"/>
          <p:cNvSpPr/>
          <p:nvPr/>
        </p:nvSpPr>
        <p:spPr>
          <a:xfrm rot="5400000">
            <a:off x="7643813" y="2643187"/>
            <a:ext cx="357188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4714875" y="428625"/>
            <a:ext cx="3643313" cy="1357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/>
              <a:t>Национална стратегия за повишаване на грамотността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/>
          </a:p>
        </p:txBody>
      </p:sp>
      <p:pic>
        <p:nvPicPr>
          <p:cNvPr id="9221" name="Picture 2" descr="C:\Users\Админ\Desktop\Sav4eva\ГРАМОТНОС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3810000" cy="2533650"/>
          </a:xfrm>
          <a:prstGeom prst="rect">
            <a:avLst/>
          </a:prstGeom>
          <a:noFill/>
          <a:ln w="9525">
            <a:solidFill>
              <a:srgbClr val="3F601A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726" name="Текстово поле 5"/>
          <p:cNvSpPr txBox="1">
            <a:spLocks noChangeArrowheads="1"/>
          </p:cNvSpPr>
          <p:nvPr/>
        </p:nvSpPr>
        <p:spPr bwMode="auto">
          <a:xfrm>
            <a:off x="642938" y="3143250"/>
            <a:ext cx="73580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g-BG" b="1" dirty="0">
                <a:latin typeface="Century Schoolbook" pitchFamily="18" charset="0"/>
              </a:rPr>
              <a:t>ЮНЕСКО  приема следната дефиниция на грамотността: </a:t>
            </a:r>
            <a:r>
              <a:rPr lang="bg-BG" b="1" i="1" u="sng" dirty="0">
                <a:latin typeface="Century Schoolbook" pitchFamily="18" charset="0"/>
              </a:rPr>
              <a:t>„Грамотността</a:t>
            </a:r>
            <a:r>
              <a:rPr lang="bg-BG" b="1" i="1" dirty="0">
                <a:latin typeface="Century Schoolbook" pitchFamily="18" charset="0"/>
              </a:rPr>
              <a:t> </a:t>
            </a:r>
            <a:r>
              <a:rPr lang="bg-BG" b="1" dirty="0">
                <a:latin typeface="Century Schoolbook" pitchFamily="18" charset="0"/>
              </a:rPr>
              <a:t>е способността на човека да идентифицира, да разбира, да интерпретира, да създава, да обменя, да общува, да изчислява, като използва отпечатани и написани на ръка материали, свързани с различни видове контекст. Грамотността е продължителен и непрекъснат процес на обучение и/или учене, който позволява на човека да постигне целите си, да развие знанията си и потенциала си, както и да участва пълноценно в общността и в обществото, към което принадлежи.”</a:t>
            </a:r>
          </a:p>
          <a:p>
            <a:r>
              <a:rPr lang="bg-BG" dirty="0">
                <a:latin typeface="Century Schoolbook" pitchFamily="18" charset="0"/>
              </a:rPr>
              <a:t> </a:t>
            </a:r>
          </a:p>
          <a:p>
            <a:endParaRPr lang="bg-BG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Админ\Desktop\Sav4eva\Савчева форми и методи\look.com.ua-28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Текстово поле 4"/>
          <p:cNvSpPr txBox="1">
            <a:spLocks noChangeArrowheads="1"/>
          </p:cNvSpPr>
          <p:nvPr/>
        </p:nvSpPr>
        <p:spPr bwMode="auto">
          <a:xfrm>
            <a:off x="428625" y="571500"/>
            <a:ext cx="350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14313" y="285750"/>
            <a:ext cx="4000500" cy="2554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bg-BG" sz="1600">
                <a:solidFill>
                  <a:srgbClr val="FFFFFF"/>
                </a:solidFill>
                <a:latin typeface="Monotype Corsiva" pitchFamily="66" charset="0"/>
                <a:cs typeface="Times New Roman" pitchFamily="18" charset="0"/>
              </a:rPr>
              <a:t>"Трябва ли винаги да учим децата си с книги? Нека първо да ги научим да гледат към звездите, да се възхищават на слънцето и планините. Нека ги запознаем с дърветата, с пеперудите и цветята. Да събудим у тях възхита и възторг към цвета на живота. Едва тогава те ще се научат да мислят. А щом започнат да мислят, ще започнат да питат. Тогава им дайте книга." </a:t>
            </a:r>
          </a:p>
          <a:p>
            <a:pPr algn="r">
              <a:defRPr/>
            </a:pPr>
            <a:r>
              <a:rPr lang="bg-BG" sz="1600" i="1">
                <a:solidFill>
                  <a:srgbClr val="FFFFFF"/>
                </a:solidFill>
                <a:latin typeface="Monotype Corsiva" pitchFamily="66" charset="0"/>
                <a:cs typeface="Times New Roman" pitchFamily="18" charset="0"/>
              </a:rPr>
              <a:t>Дейвид Полис</a:t>
            </a:r>
            <a:endParaRPr lang="bg-BG" sz="1600">
              <a:solidFill>
                <a:srgbClr val="FFFFFF"/>
              </a:solidFill>
              <a:latin typeface="Monotype Corsiva" pitchFamily="66" charset="0"/>
              <a:cs typeface="Arial" charset="0"/>
            </a:endParaRPr>
          </a:p>
          <a:p>
            <a:pPr>
              <a:defRPr/>
            </a:pPr>
            <a:endParaRPr lang="bg-BG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4357688" y="1714500"/>
            <a:ext cx="45720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dirty="0">
                <a:solidFill>
                  <a:schemeClr val="bg1"/>
                </a:solidFill>
              </a:rPr>
              <a:t>В класната стая сред природата </a:t>
            </a:r>
            <a:r>
              <a:rPr lang="bg-BG" dirty="0" err="1">
                <a:solidFill>
                  <a:schemeClr val="bg1"/>
                </a:solidFill>
              </a:rPr>
              <a:t>второкласниците</a:t>
            </a:r>
            <a:r>
              <a:rPr lang="bg-BG" dirty="0">
                <a:solidFill>
                  <a:schemeClr val="bg1"/>
                </a:solidFill>
              </a:rPr>
              <a:t> играят, учат, творят в Клуб „Приятели на природата” по проект „Успех”</a:t>
            </a:r>
          </a:p>
        </p:txBody>
      </p:sp>
      <p:sp>
        <p:nvSpPr>
          <p:cNvPr id="13" name="Правоъгълник с два заоблени срещуположни ъгъла 12"/>
          <p:cNvSpPr/>
          <p:nvPr/>
        </p:nvSpPr>
        <p:spPr>
          <a:xfrm rot="20789431">
            <a:off x="4857750" y="3429000"/>
            <a:ext cx="3857625" cy="2714625"/>
          </a:xfrm>
          <a:prstGeom prst="round2Diag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5" name="Правоъгълник с два заоблени срещуположни ъгъла 14"/>
          <p:cNvSpPr/>
          <p:nvPr/>
        </p:nvSpPr>
        <p:spPr>
          <a:xfrm rot="20736965">
            <a:off x="534988" y="3346450"/>
            <a:ext cx="3929062" cy="3071813"/>
          </a:xfrm>
          <a:prstGeom prst="round2Diag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7" name="Овал 16"/>
          <p:cNvSpPr/>
          <p:nvPr/>
        </p:nvSpPr>
        <p:spPr>
          <a:xfrm>
            <a:off x="4786313" y="214313"/>
            <a:ext cx="1285875" cy="1214437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Админ\Desktop\Sav4eva\Савчева форми и методи\tutorial-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схема: алтернативен процес 3"/>
          <p:cNvSpPr/>
          <p:nvPr/>
        </p:nvSpPr>
        <p:spPr>
          <a:xfrm>
            <a:off x="285750" y="142875"/>
            <a:ext cx="2500313" cy="1000125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dirty="0">
                <a:solidFill>
                  <a:schemeClr val="tx1"/>
                </a:solidFill>
              </a:rPr>
              <a:t>Детски летен университет</a:t>
            </a:r>
          </a:p>
        </p:txBody>
      </p:sp>
      <p:sp>
        <p:nvSpPr>
          <p:cNvPr id="5" name="Блоксхема: алтернативен процес 4"/>
          <p:cNvSpPr/>
          <p:nvPr/>
        </p:nvSpPr>
        <p:spPr>
          <a:xfrm>
            <a:off x="1500188" y="2286000"/>
            <a:ext cx="5286375" cy="1928813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 sz="1600" i="1" dirty="0"/>
          </a:p>
          <a:p>
            <a:pPr algn="ctr">
              <a:defRPr/>
            </a:pPr>
            <a:r>
              <a:rPr lang="bg-BG" sz="1600" i="1" dirty="0"/>
              <a:t>Ученикът</a:t>
            </a:r>
            <a:r>
              <a:rPr lang="bg-BG" sz="1600" dirty="0"/>
              <a:t> </a:t>
            </a:r>
            <a:r>
              <a:rPr lang="bg-BG" sz="1600" b="1" i="1" dirty="0"/>
              <a:t>открива, подбира, извлича, анализира и синтезира информация от различни по своя характер източници и да я използва за създаване на текст в зависимост от конкретния контекст за постигане на дадена цел. </a:t>
            </a:r>
          </a:p>
          <a:p>
            <a:pPr algn="ctr">
              <a:defRPr/>
            </a:pPr>
            <a:r>
              <a:rPr lang="bg-BG" sz="1600" b="1" i="1" dirty="0"/>
              <a:t>(</a:t>
            </a:r>
            <a:r>
              <a:rPr lang="bg-BG" sz="1600" i="1" dirty="0"/>
              <a:t>Функционална грамотност)</a:t>
            </a:r>
            <a:r>
              <a:rPr lang="bg-BG" sz="1600" dirty="0"/>
              <a:t> </a:t>
            </a:r>
          </a:p>
          <a:p>
            <a:pPr algn="ctr">
              <a:defRPr/>
            </a:pPr>
            <a:endParaRPr lang="bg-BG" dirty="0"/>
          </a:p>
        </p:txBody>
      </p:sp>
      <p:sp>
        <p:nvSpPr>
          <p:cNvPr id="6" name="Блоксхема: алтернативен процес 5"/>
          <p:cNvSpPr/>
          <p:nvPr/>
        </p:nvSpPr>
        <p:spPr>
          <a:xfrm>
            <a:off x="5000625" y="5214938"/>
            <a:ext cx="3357563" cy="1214437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dirty="0">
                <a:solidFill>
                  <a:schemeClr val="tx1"/>
                </a:solidFill>
              </a:rPr>
              <a:t>Малчугани на възраст от осем до осемнадесет години се събраха в Игротеката на Регионална библиотека за близки срещи с астрономията.</a:t>
            </a:r>
          </a:p>
        </p:txBody>
      </p:sp>
      <p:sp>
        <p:nvSpPr>
          <p:cNvPr id="7" name="Стрелка надолу 6"/>
          <p:cNvSpPr/>
          <p:nvPr/>
        </p:nvSpPr>
        <p:spPr>
          <a:xfrm>
            <a:off x="1571625" y="1285875"/>
            <a:ext cx="857250" cy="85725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Стрелка надолу 7"/>
          <p:cNvSpPr/>
          <p:nvPr/>
        </p:nvSpPr>
        <p:spPr>
          <a:xfrm rot="10800000">
            <a:off x="5500688" y="4286250"/>
            <a:ext cx="857250" cy="85725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9" name="Картина 8" descr="C:\Users\Админ\Desktop\Sav4eva\Савчева форми и методи\още снимки\IMG_97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 descr="C:\Users\Админ\Desktop\Sav4eva\Савчева форми и методи\още снимки\IMG_97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артина 10" descr="C:\Users\Админ\Desktop\Sav4eva\Савчева форми и методи\още снимки\IMG_97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 descr="C:\Users\Админ\Desktop\Sav4eva\statii\01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964991" y="142852"/>
            <a:ext cx="3578672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 и творим!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знаем и можем!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Гордейте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 с нас!</a:t>
            </a:r>
            <a:endParaRPr lang="bg-BG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Картина 4" descr="C:\Users\Админ\Desktop\Sav4eva\за Берова от Савчева\DSC047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250670" y="3750463"/>
            <a:ext cx="2714625" cy="22145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Картина 5" descr="C:\Users\Админ\Desktop\Sav4eva\за Берова от Савчева\DSC047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214554"/>
            <a:ext cx="3857652" cy="3214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Картина 6" descr="C:\Users\Админ\Desktop\Sav4eva\за Берова от Савчева\DSC0472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000744" y="571496"/>
            <a:ext cx="3000396" cy="22859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:\Users\Админ\Desktop\Sav4eva\Савчева форми и методи\110153706_3365150_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но превъртане 3"/>
          <p:cNvSpPr/>
          <p:nvPr/>
        </p:nvSpPr>
        <p:spPr>
          <a:xfrm>
            <a:off x="928688" y="1500188"/>
            <a:ext cx="7429500" cy="4357687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 sz="40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bg-BG" sz="4800" dirty="0">
                <a:latin typeface="Monotype Corsiva" pitchFamily="66" charset="0"/>
              </a:rPr>
              <a:t>"</a:t>
            </a:r>
            <a:r>
              <a:rPr lang="bg-BG" sz="4800" i="1" dirty="0">
                <a:latin typeface="Monotype Corsiva" pitchFamily="66" charset="0"/>
              </a:rPr>
              <a:t>Ученикът не е съд, който трябва да бъде запълнен, а факел, който трябва да бъде запален."</a:t>
            </a:r>
            <a:r>
              <a:rPr lang="bg-BG" sz="4800" dirty="0">
                <a:latin typeface="Monotype Corsiva" pitchFamily="66" charset="0"/>
              </a:rPr>
              <a:t> </a:t>
            </a:r>
          </a:p>
          <a:p>
            <a:pPr algn="r">
              <a:defRPr/>
            </a:pPr>
            <a:endParaRPr lang="bg-BG" sz="2400" i="1" dirty="0">
              <a:latin typeface="Monotype Corsiva" pitchFamily="66" charset="0"/>
            </a:endParaRPr>
          </a:p>
          <a:p>
            <a:pPr algn="r">
              <a:defRPr/>
            </a:pPr>
            <a:r>
              <a:rPr lang="bg-BG" sz="2400" i="1" dirty="0" err="1">
                <a:latin typeface="Monotype Corsiva" pitchFamily="66" charset="0"/>
              </a:rPr>
              <a:t>Плутарх</a:t>
            </a:r>
            <a:endParaRPr lang="bg-BG" sz="2400" dirty="0">
              <a:latin typeface="Monotype Corsiva" pitchFamily="66" charset="0"/>
            </a:endParaRPr>
          </a:p>
          <a:p>
            <a:pPr algn="ctr">
              <a:defRPr/>
            </a:pP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14375" y="6286500"/>
            <a:ext cx="8215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bg-BG" dirty="0">
                <a:latin typeface="+mn-lt"/>
              </a:rPr>
              <a:t>Изготвил:  Анелия Савчева - Старши учител в НУ “Христо Ботев”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ово поле 1"/>
          <p:cNvSpPr txBox="1">
            <a:spLocks noChangeArrowheads="1"/>
          </p:cNvSpPr>
          <p:nvPr/>
        </p:nvSpPr>
        <p:spPr bwMode="auto">
          <a:xfrm>
            <a:off x="714375" y="1714500"/>
            <a:ext cx="77866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  <a:defRPr/>
            </a:pPr>
            <a:r>
              <a:rPr lang="bg-BG" b="1" i="1" dirty="0">
                <a:latin typeface="+mj-lt"/>
                <a:cs typeface="Aharoni" pitchFamily="2" charset="-79"/>
              </a:rPr>
              <a:t> БАЗОВА ГРАМОТНОСТ </a:t>
            </a:r>
            <a:r>
              <a:rPr lang="bg-BG" dirty="0">
                <a:latin typeface="+mj-lt"/>
                <a:cs typeface="Aharoni" pitchFamily="2" charset="-79"/>
              </a:rPr>
              <a:t>– умение за четене и писане (ниво 1 по PISA; свързва се с компетентностите, които се очаква да притежават учениците в края на 4. клас) </a:t>
            </a:r>
          </a:p>
          <a:p>
            <a:pPr algn="just">
              <a:buFontTx/>
              <a:buBlip>
                <a:blip r:embed="rId2"/>
              </a:buBlip>
              <a:defRPr/>
            </a:pPr>
            <a:endParaRPr lang="bg-BG" dirty="0">
              <a:latin typeface="+mj-lt"/>
              <a:cs typeface="Aharoni" pitchFamily="2" charset="-79"/>
            </a:endParaRPr>
          </a:p>
          <a:p>
            <a:pPr algn="just">
              <a:buFontTx/>
              <a:buBlip>
                <a:blip r:embed="rId2"/>
              </a:buBlip>
              <a:defRPr/>
            </a:pPr>
            <a:r>
              <a:rPr lang="bg-BG" b="1" i="1" dirty="0">
                <a:latin typeface="+mj-lt"/>
                <a:cs typeface="Aharoni" pitchFamily="2" charset="-79"/>
              </a:rPr>
              <a:t>ФУНКЦИОНАЛНА ГРАМОТНОСТ </a:t>
            </a:r>
            <a:r>
              <a:rPr lang="bg-BG" dirty="0">
                <a:latin typeface="+mj-lt"/>
                <a:cs typeface="Aharoni" pitchFamily="2" charset="-79"/>
              </a:rPr>
              <a:t>– умение за използване на четенето и писането с цел пълноценна реализация в обществото (ниво 2 по PISA; свързва се с компетентностите, които се очаква да притежават учениците в края на основното си образование) </a:t>
            </a:r>
          </a:p>
          <a:p>
            <a:pPr algn="just">
              <a:buFontTx/>
              <a:buBlip>
                <a:blip r:embed="rId2"/>
              </a:buBlip>
              <a:defRPr/>
            </a:pPr>
            <a:endParaRPr lang="bg-BG" dirty="0">
              <a:latin typeface="+mj-lt"/>
              <a:cs typeface="Aharoni" pitchFamily="2" charset="-79"/>
            </a:endParaRPr>
          </a:p>
          <a:p>
            <a:pPr algn="just">
              <a:buFontTx/>
              <a:buBlip>
                <a:blip r:embed="rId2"/>
              </a:buBlip>
              <a:defRPr/>
            </a:pPr>
            <a:r>
              <a:rPr lang="bg-BG" b="1" i="1" dirty="0">
                <a:latin typeface="+mj-lt"/>
                <a:cs typeface="Aharoni" pitchFamily="2" charset="-79"/>
              </a:rPr>
              <a:t>КОМПЛЕКСНА ГРАМОТНОСТ </a:t>
            </a:r>
            <a:r>
              <a:rPr lang="bg-BG" dirty="0">
                <a:latin typeface="+mj-lt"/>
                <a:cs typeface="Aharoni" pitchFamily="2" charset="-79"/>
              </a:rPr>
              <a:t>– компетентност за създаване, разбиране, тълкуване и критическа оценка на писмена информация (ниво 3 и следващи по PISA; свързва се с компетентности, които се очаква да развиват и демонстрират лицата в рамките на обучението си за придобиване на средно образование и на по-висока образователна степен). </a:t>
            </a:r>
          </a:p>
          <a:p>
            <a:pPr>
              <a:defRPr/>
            </a:pPr>
            <a:r>
              <a:rPr lang="bg-BG" dirty="0">
                <a:latin typeface="+mj-lt"/>
                <a:cs typeface="Aharoni" pitchFamily="2" charset="-79"/>
              </a:rPr>
              <a:t> </a:t>
            </a:r>
          </a:p>
          <a:p>
            <a:pPr>
              <a:defRPr/>
            </a:pPr>
            <a:r>
              <a:rPr lang="bg-BG" dirty="0">
                <a:latin typeface="Monotype Corsiva" pitchFamily="66" charset="0"/>
              </a:rPr>
              <a:t> </a:t>
            </a:r>
          </a:p>
          <a:p>
            <a:pPr>
              <a:defRPr/>
            </a:pPr>
            <a:endParaRPr lang="bg-BG" dirty="0">
              <a:latin typeface="Century Schoolbook" pitchFamily="18" charset="0"/>
            </a:endParaRPr>
          </a:p>
        </p:txBody>
      </p:sp>
      <p:sp>
        <p:nvSpPr>
          <p:cNvPr id="4" name="Стрелка надолу 3"/>
          <p:cNvSpPr/>
          <p:nvPr/>
        </p:nvSpPr>
        <p:spPr>
          <a:xfrm>
            <a:off x="1428750" y="428625"/>
            <a:ext cx="6500813" cy="1143000"/>
          </a:xfrm>
          <a:prstGeom prst="downArrow">
            <a:avLst>
              <a:gd name="adj1" fmla="val 50000"/>
              <a:gd name="adj2" fmla="val 543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Видове грамотност: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357188" y="642938"/>
            <a:ext cx="8072437" cy="1635125"/>
          </a:xfrm>
          <a:prstGeom prst="flowChartAlternateProcess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g-BG" b="1" i="1" dirty="0">
                <a:solidFill>
                  <a:srgbClr val="00B050"/>
                </a:solidFill>
                <a:latin typeface="+mj-lt"/>
              </a:rPr>
              <a:t>Дейности за създаване и поддържане на мотивация за четене, разбирано преди всичко като начин за общуване в разнообразни житейски ситуации:</a:t>
            </a:r>
          </a:p>
          <a:p>
            <a:pPr>
              <a:defRPr/>
            </a:pPr>
            <a:r>
              <a:rPr lang="bg-BG" dirty="0"/>
              <a:t> </a:t>
            </a:r>
          </a:p>
          <a:p>
            <a:pPr>
              <a:defRPr/>
            </a:pPr>
            <a:endParaRPr lang="bg-BG" dirty="0"/>
          </a:p>
        </p:txBody>
      </p:sp>
      <p:sp>
        <p:nvSpPr>
          <p:cNvPr id="32771" name="Текстово поле 15"/>
          <p:cNvSpPr txBox="1">
            <a:spLocks noChangeArrowheads="1"/>
          </p:cNvSpPr>
          <p:nvPr/>
        </p:nvSpPr>
        <p:spPr bwMode="auto">
          <a:xfrm>
            <a:off x="928688" y="2571750"/>
            <a:ext cx="7143750" cy="39703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bg-BG" b="1">
                <a:cs typeface="Aharoni" pitchFamily="2" charset="-79"/>
              </a:rPr>
              <a:t> часовете по ЗИП Български език и литература</a:t>
            </a:r>
            <a:endParaRPr lang="en-US" b="1">
              <a:latin typeface="Aharoni" pitchFamily="2" charset="-79"/>
              <a:cs typeface="Aharoni" pitchFamily="2" charset="-79"/>
            </a:endParaRPr>
          </a:p>
          <a:p>
            <a:pPr algn="just">
              <a:buFontTx/>
              <a:buChar char="-"/>
            </a:pPr>
            <a:endParaRPr lang="bg-BG" b="1">
              <a:cs typeface="Aharoni" pitchFamily="2" charset="-79"/>
            </a:endParaRPr>
          </a:p>
          <a:p>
            <a:pPr algn="just"/>
            <a:r>
              <a:rPr lang="bg-BG" b="1" i="1">
                <a:cs typeface="Aharoni" pitchFamily="2" charset="-79"/>
              </a:rPr>
              <a:t>- Партньорство с </a:t>
            </a:r>
            <a:r>
              <a:rPr lang="bg-BG" b="1">
                <a:cs typeface="Aharoni" pitchFamily="2" charset="-79"/>
              </a:rPr>
              <a:t>всички институции на национално, регионално, областно и общинско равнище, медии, детски градини, училища, граждански организации. /Регионална библиотека, Исторически музей и др./</a:t>
            </a:r>
          </a:p>
          <a:p>
            <a:pPr algn="just"/>
            <a:r>
              <a:rPr lang="bg-BG" b="1">
                <a:cs typeface="Aharoni" pitchFamily="2" charset="-79"/>
              </a:rPr>
              <a:t> </a:t>
            </a:r>
          </a:p>
          <a:p>
            <a:pPr algn="just"/>
            <a:r>
              <a:rPr lang="bg-BG" b="1">
                <a:cs typeface="Aharoni" pitchFamily="2" charset="-79"/>
              </a:rPr>
              <a:t>  - Провеждане на интердисциплинарни състезания и олимпиади („Знам и мога”) и национални инициативи („Бъди грамотен”, „Голямото малко четене”) </a:t>
            </a:r>
          </a:p>
          <a:p>
            <a:pPr algn="just"/>
            <a:r>
              <a:rPr lang="bg-BG" b="1">
                <a:cs typeface="Aharoni" pitchFamily="2" charset="-79"/>
              </a:rPr>
              <a:t> </a:t>
            </a:r>
          </a:p>
          <a:p>
            <a:pPr algn="just"/>
            <a:r>
              <a:rPr lang="bg-BG" b="1">
                <a:cs typeface="Aharoni" pitchFamily="2" charset="-79"/>
              </a:rPr>
              <a:t> - Повишаване на мотивацията за учене чрез осмисляне на свободното време (проект „Успех”)</a:t>
            </a:r>
          </a:p>
          <a:p>
            <a:pPr algn="just"/>
            <a:endParaRPr lang="bg-BG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357188" y="357188"/>
            <a:ext cx="85010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3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Дейностите в часовете по ЗИП БЕЛ създават у децата интерес и енергия за сложни мисловни процеси.</a:t>
            </a:r>
          </a:p>
        </p:txBody>
      </p:sp>
      <p:pic>
        <p:nvPicPr>
          <p:cNvPr id="33795" name="Контейнер за съдържание 4" descr="DSC038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945094">
            <a:off x="533400" y="2168525"/>
            <a:ext cx="25987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Картина 6" descr="C:\Users\Админ\Desktop\Sav4eva\Савчева форми и методи\P10704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96302">
            <a:off x="5487988" y="2208213"/>
            <a:ext cx="26781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Картина 5" descr="C:\Users\Админ\Desktop\Sav4eva\за Берова от Савчева\DSC047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65275" y="4437063"/>
            <a:ext cx="2543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Картина 6" descr="C:\Users\Админ\Desktop\Sav4eva\за Берова от Савчева\DSC047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4429125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Контейнер за съдържание 10" descr="IMG_352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3786188"/>
            <a:ext cx="4038600" cy="2743200"/>
          </a:xfrm>
          <a:ln w="76200">
            <a:solidFill>
              <a:srgbClr val="3F601A"/>
            </a:solidFill>
          </a:ln>
        </p:spPr>
      </p:pic>
      <p:sp>
        <p:nvSpPr>
          <p:cNvPr id="34819" name="Контейнер за съдържание 5"/>
          <p:cNvSpPr>
            <a:spLocks noGrp="1"/>
          </p:cNvSpPr>
          <p:nvPr>
            <p:ph sz="half" idx="4294967295"/>
          </p:nvPr>
        </p:nvSpPr>
        <p:spPr>
          <a:xfrm>
            <a:off x="0" y="1714500"/>
            <a:ext cx="8329613" cy="1465263"/>
          </a:xfrm>
        </p:spPr>
        <p:txBody>
          <a:bodyPr/>
          <a:lstStyle/>
          <a:p>
            <a:pPr marL="265113" indent="-265113" algn="ctr" eaLnBrk="1" hangingPunct="1">
              <a:buFont typeface="Wingdings 2" pitchFamily="18" charset="2"/>
              <a:buNone/>
            </a:pPr>
            <a:r>
              <a:rPr lang="bg-BG" b="1" smtClean="0">
                <a:solidFill>
                  <a:srgbClr val="3F601A"/>
                </a:solidFill>
              </a:rPr>
              <a:t>Честване на 150 годишнина на Астрид Линдгрен и участие с драматизация в творческия конкурс „Мечти, усмивки и вълшебства”</a:t>
            </a:r>
          </a:p>
          <a:p>
            <a:pPr marL="265113" indent="-265113" algn="ctr" eaLnBrk="1" hangingPunct="1">
              <a:buFont typeface="Wingdings 2" pitchFamily="18" charset="2"/>
              <a:buChar char=""/>
            </a:pPr>
            <a:endParaRPr lang="bg-BG" smtClean="0"/>
          </a:p>
        </p:txBody>
      </p:sp>
      <p:pic>
        <p:nvPicPr>
          <p:cNvPr id="34820" name="Картина 7" descr="IMG_35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3786188"/>
            <a:ext cx="3714750" cy="2786062"/>
          </a:xfrm>
          <a:prstGeom prst="rect">
            <a:avLst/>
          </a:prstGeom>
          <a:noFill/>
          <a:ln w="76200">
            <a:solidFill>
              <a:srgbClr val="3F601A"/>
            </a:solidFill>
            <a:miter lim="800000"/>
            <a:headEnd/>
            <a:tailEnd/>
          </a:ln>
        </p:spPr>
      </p:pic>
      <p:sp>
        <p:nvSpPr>
          <p:cNvPr id="13" name="Лента надолу 12"/>
          <p:cNvSpPr/>
          <p:nvPr/>
        </p:nvSpPr>
        <p:spPr>
          <a:xfrm>
            <a:off x="285750" y="214313"/>
            <a:ext cx="8429625" cy="1000125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34822" name="Текстово поле 13"/>
          <p:cNvSpPr txBox="1">
            <a:spLocks noChangeArrowheads="1"/>
          </p:cNvSpPr>
          <p:nvPr/>
        </p:nvSpPr>
        <p:spPr bwMode="auto">
          <a:xfrm>
            <a:off x="2428875" y="357188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/>
              <a:t>Партньорство с Регионална библиотека „Христо Смирненски” Плевен.</a:t>
            </a:r>
          </a:p>
        </p:txBody>
      </p:sp>
      <p:pic>
        <p:nvPicPr>
          <p:cNvPr id="10" name="Картина 9" descr="C:\Users\Админ\Desktop\Sav4eva\Савчева форми и методи\event24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13" y="500063"/>
            <a:ext cx="1157287" cy="1214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Картина 10" descr="C:\Users\Админ\Desktop\Sav4eva\Савчева форми и методи\пипи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00063"/>
            <a:ext cx="1114425" cy="1162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Текстово поле 1"/>
          <p:cNvSpPr>
            <a:spLocks noChangeArrowheads="1"/>
          </p:cNvSpPr>
          <p:nvPr/>
        </p:nvSpPr>
        <p:spPr bwMode="auto">
          <a:xfrm>
            <a:off x="785786" y="214290"/>
            <a:ext cx="7500938" cy="2123658"/>
          </a:xfrm>
          <a:custGeom>
            <a:avLst/>
            <a:gdLst>
              <a:gd name="T0" fmla="*/ 0 w 7500990"/>
              <a:gd name="T1" fmla="*/ 0 h 923330"/>
              <a:gd name="T2" fmla="*/ 7500470 w 7500990"/>
              <a:gd name="T3" fmla="*/ 0 h 923330"/>
              <a:gd name="T4" fmla="*/ 7500470 w 7500990"/>
              <a:gd name="T5" fmla="*/ 2147483647 h 923330"/>
              <a:gd name="T6" fmla="*/ 0 w 7500990"/>
              <a:gd name="T7" fmla="*/ 2147483647 h 923330"/>
              <a:gd name="T8" fmla="*/ 0 w 7500990"/>
              <a:gd name="T9" fmla="*/ 0 h 923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00990"/>
              <a:gd name="T16" fmla="*/ 0 h 923330"/>
              <a:gd name="T17" fmla="*/ 7500990 w 7500990"/>
              <a:gd name="T18" fmla="*/ 923330 h 9233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00990" h="923330">
                <a:moveTo>
                  <a:pt x="0" y="0"/>
                </a:moveTo>
                <a:lnTo>
                  <a:pt x="7500990" y="0"/>
                </a:lnTo>
                <a:lnTo>
                  <a:pt x="750099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g-BG" sz="3600" dirty="0">
              <a:cs typeface="Aharoni" pitchFamily="2" charset="-79"/>
            </a:endParaRPr>
          </a:p>
          <a:p>
            <a:pPr algn="ctr"/>
            <a:r>
              <a:rPr lang="bg-BG" sz="2400" dirty="0">
                <a:cs typeface="Aharoni" pitchFamily="2" charset="-79"/>
              </a:rPr>
              <a:t>Първокласниците запознаха деца от детски градини с творчеството на Чичо Стоян </a:t>
            </a:r>
          </a:p>
          <a:p>
            <a:pPr algn="ctr"/>
            <a:r>
              <a:rPr lang="bg-BG" sz="2400" dirty="0">
                <a:cs typeface="Aharoni" pitchFamily="2" charset="-79"/>
              </a:rPr>
              <a:t>/Стоян Михайлов Попов/</a:t>
            </a:r>
          </a:p>
          <a:p>
            <a:pPr algn="ctr"/>
            <a:r>
              <a:rPr lang="bg-BG" sz="2400" dirty="0">
                <a:cs typeface="Aharoni" pitchFamily="2" charset="-79"/>
              </a:rPr>
              <a:t> и заедно отбелязаха 145 години от рождението му.</a:t>
            </a:r>
          </a:p>
        </p:txBody>
      </p:sp>
      <p:pic>
        <p:nvPicPr>
          <p:cNvPr id="7" name="Картина 6" descr="C:\Users\Админ\Desktop\Sav4eva\Савчева форми и методи\SDC1094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428868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C:\Users\Админ\Desktop\Sav4eva\Савчева форми и методи\SDC1094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14818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артина 8" descr="C:\Users\Админ\Desktop\Sav4eva\Савчева форми и методи\SDC1092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428625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видно изнесено означение 1"/>
          <p:cNvSpPr/>
          <p:nvPr/>
        </p:nvSpPr>
        <p:spPr>
          <a:xfrm>
            <a:off x="2928926" y="0"/>
            <a:ext cx="6000792" cy="2071702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36869" name="Текстово поле 2"/>
          <p:cNvSpPr txBox="1">
            <a:spLocks noChangeArrowheads="1"/>
          </p:cNvSpPr>
          <p:nvPr/>
        </p:nvSpPr>
        <p:spPr bwMode="auto">
          <a:xfrm>
            <a:off x="3929063" y="500063"/>
            <a:ext cx="485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800"/>
              <a:t>Маратон на четенето:</a:t>
            </a:r>
          </a:p>
          <a:p>
            <a:pPr algn="ctr"/>
            <a:r>
              <a:rPr lang="bg-BG" sz="2800"/>
              <a:t> „В приказния свят на Ангел Каралийчев”</a:t>
            </a:r>
          </a:p>
        </p:txBody>
      </p:sp>
      <p:pic>
        <p:nvPicPr>
          <p:cNvPr id="4" name="Картина 3" descr="C:\Users\Админ\Desktop\Sav4eva\Савчева форми и методи\IMG_241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17197">
            <a:off x="300038" y="820738"/>
            <a:ext cx="2714625" cy="24384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Картина 4" descr="C:\Users\Админ\Desktop\Sav4eva\Савчева форми и методи\IMG_24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00313"/>
            <a:ext cx="3524250" cy="23574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Картина 5" descr="C:\Users\Админ\Desktop\Sav4eva\Савчева форми и методи\IMG_243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38" y="3786188"/>
            <a:ext cx="3143250" cy="25241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6873" name="Картина 8" descr="&amp;Bcy;&amp;icy;&amp;bcy;&amp;lcy;&amp;icy;&amp;ocy;&amp;tcy;&amp;iecy;&amp;kcy;&amp;a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4929188"/>
            <a:ext cx="2038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142976" y="214290"/>
            <a:ext cx="696395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Походът на книгите</a:t>
            </a:r>
          </a:p>
        </p:txBody>
      </p:sp>
      <p:sp>
        <p:nvSpPr>
          <p:cNvPr id="7" name="Правоъгълник с два заоблени срещуположни ъгъла 6"/>
          <p:cNvSpPr/>
          <p:nvPr/>
        </p:nvSpPr>
        <p:spPr>
          <a:xfrm>
            <a:off x="857224" y="1285860"/>
            <a:ext cx="3643313" cy="100012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bg-BG" b="1" dirty="0">
              <a:solidFill>
                <a:srgbClr val="002060"/>
              </a:solidFill>
            </a:endParaRPr>
          </a:p>
          <a:p>
            <a:pPr>
              <a:defRPr/>
            </a:pPr>
            <a:endParaRPr lang="bg-BG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2000" b="1" dirty="0">
                <a:solidFill>
                  <a:srgbClr val="002060"/>
                </a:solidFill>
              </a:rPr>
              <a:t>Вълшебството в приказките на Братя Грим</a:t>
            </a:r>
          </a:p>
          <a:p>
            <a:pPr>
              <a:defRPr/>
            </a:pPr>
            <a:endParaRPr lang="bg-BG" dirty="0"/>
          </a:p>
          <a:p>
            <a:pPr algn="ctr">
              <a:defRPr/>
            </a:pPr>
            <a:endParaRPr lang="bg-BG" dirty="0"/>
          </a:p>
        </p:txBody>
      </p:sp>
      <p:pic>
        <p:nvPicPr>
          <p:cNvPr id="13" name="Картина 12" descr="C:\Users\Админ\Desktop\Sav4eva\Савчева форми и методи\DSC029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428868"/>
            <a:ext cx="1982278" cy="1785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Картина 16" descr="C:\Users\Админ\Desktop\Sav4eva\Савчева форми и методи\DSC0290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428868"/>
            <a:ext cx="1975449" cy="18536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авоъгълник с два заоблени срещуположни ъгъла 17"/>
          <p:cNvSpPr/>
          <p:nvPr/>
        </p:nvSpPr>
        <p:spPr>
          <a:xfrm>
            <a:off x="5643570" y="2000240"/>
            <a:ext cx="3071812" cy="15716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sz="1400" dirty="0"/>
              <a:t>Героите на Братя Грим, пресъздадени с четка и бои. Участниците получиха първи места от изложбата.</a:t>
            </a:r>
          </a:p>
        </p:txBody>
      </p:sp>
      <p:pic>
        <p:nvPicPr>
          <p:cNvPr id="19" name="Картина 18" descr="C:\Users\Админ\Desktop\Sav4eva\Савчева форми и методи\DSC029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786322"/>
            <a:ext cx="2064770" cy="1785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Картина 19" descr="C:\Users\Админ\Desktop\Sav4eva\Савчева форми и методи\DSC0291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786322"/>
            <a:ext cx="2032173" cy="1785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Картина 20" descr="C:\Users\Админ\Desktop\Sav4eva\Савчева форми и методи\DSC0291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4786322"/>
            <a:ext cx="2036948" cy="1785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" name="Съединител &quot;права стрелка&quot; 23"/>
          <p:cNvCxnSpPr/>
          <p:nvPr/>
        </p:nvCxnSpPr>
        <p:spPr>
          <a:xfrm rot="10800000" flipV="1">
            <a:off x="2928926" y="3571876"/>
            <a:ext cx="328614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ъединител &quot;права стрелка&quot; 25"/>
          <p:cNvCxnSpPr/>
          <p:nvPr/>
        </p:nvCxnSpPr>
        <p:spPr>
          <a:xfrm rot="5400000">
            <a:off x="5536413" y="3750471"/>
            <a:ext cx="1071570" cy="71438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ъединител &quot;права стрелка&quot; 27"/>
          <p:cNvCxnSpPr>
            <a:stCxn id="18" idx="1"/>
          </p:cNvCxnSpPr>
          <p:nvPr/>
        </p:nvCxnSpPr>
        <p:spPr>
          <a:xfrm rot="16200000" flipH="1">
            <a:off x="7018746" y="3732606"/>
            <a:ext cx="1000132" cy="678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ткрито място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ръх">
  <a:themeElements>
    <a:clrScheme name="Леене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ътуване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797</TotalTime>
  <Words>861</Words>
  <Application>Microsoft Office PowerPoint</Application>
  <PresentationFormat>Презентация на цял екран (4:3)</PresentationFormat>
  <Paragraphs>83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8" baseType="lpstr">
      <vt:lpstr>Открито място</vt:lpstr>
      <vt:lpstr>1_Аспект</vt:lpstr>
      <vt:lpstr>Връх</vt:lpstr>
      <vt:lpstr>Пътуване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 извънкласните форми се създава атмосфера на учебно сътрудничество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136</cp:revision>
  <dcterms:created xsi:type="dcterms:W3CDTF">2014-11-03T19:14:46Z</dcterms:created>
  <dcterms:modified xsi:type="dcterms:W3CDTF">2015-02-08T14:04:07Z</dcterms:modified>
</cp:coreProperties>
</file>